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Καλώς ήρθατε. Αυτή η παρουσίαση δείχνει βήμα βήμα πώς δουλεύουν οι χώροι του Synergy: ο ιστότοπος, το Synergy Network, το Κέντρο Υποστήριξης Expert Λογιστών Οικονομολόγων ΤΝ και το Synergy Academy. Είναι η έκδοση για τον ρόλο «Μέλος»: περιέχει μόνο όσα αφορούν αυτόν τον ρόλο.</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παρουσίαση έχει μέρη με γράμματα. Κάθε διαφάνεια γράφει πάνω δεξιά για ποιον ρόλο είναι, και το υποσέλιδο σε ποιο μέρος βρίσκεσαι.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τέσσερις χώροι του Synergy, οι ρόλοι στο Network και τα έξι βήματα μιας δουλειάς.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Synergy έχει τέσσερις χώρους και έναν λογαριασμό για όλους. Συνδέεσαι μία φορά, στην κοινή σελίδα σύνδεσης, και μπαίνεις παντού.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Κάθε μέλος είναι αιτών. Πάροχο, ειδικό και διαχειριστή τον ορίζει ο διαχειριστής. Το ίδιο μέλος μπορεί να έχει πολλούς ρόλους.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Κάθε δουλειά είναι μία υπόθεση με έξι βήματα. Τα τρία πρώτα αφορούν τον αιτούντα, τους παρόχους και τον διαχειριστή· τα τρία τελευταία τον ανάδοχο και τον αιτούντα. Δεν χρειάζεται να θυμάσαι τη σειρά: η οθόνη «Οι ενέργειές μου» δείχνει πάντα τι περιμένει εσένα.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Πώς γίνεσαι μέλος, πώς συνδέεσαι και ποιες είναι οι βασικές οθόνες.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φόρμα «Γίνε μέλος» είναι στην αρχική σελίδα του synergyaccounting.gr. Γράφεις ονοματεπώνυμο, εταιρεία, ΑΦΜ, email, τηλέφωνο και χρόνια εμπειρίας, τσεκάρεις ποιους τομείς παρέχεις και ποιους θέλεις να αναθέτεις, αποδέχεσαι τους όρους και την υποβάλλεις. Δεν εγγράφεσαι μόνος σου στο Network: την αίτηση την εγκρίνει διαχειριστής και θα ειδοποιηθείς με email. Στο Synergy Academy μπορείς να μπεις αμέσως, με δωρεάν εγγραφή.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σύνδεση γίνεται σε μία κοινή σελίδα για όλο το Synergy. Από το Synergy Network πατάς «Σύνδεση» και μετά «Σύνδεση με τον λογαριασμό Synergy». Η σελίδα γράφει από πάνω πού θα συνεχίσεις. Γράφεις email και κωδικό και γυρίζεις συνδεδεμένος. Επειδή συνδέθηκες στην κοινή σελίδα, μπαίνεις και στο Synergy Academy χωρίς να ξαναγράψεις κωδικό. Αν ξεχάσεις τον κωδικό, πατάς «Ξέχασα τον κωδικό πρόσβασης»· ο κωδικός είναι ένας για όλους τους χώρους.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Αυτή είναι η κοινή σελίδα σύνδεσης. Πάνω γράφει «για να συνεχίσεις στο Synergy Network». Υπάρχει και «Σύνδεση με passkey», για όσους έχουν ρυθμίσει σύνδεση με δακτυλικό αποτύπωμα ή PIN της συσκευής.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οθόνη «Οι ενέργειές μου» είναι η αρχική σου. Πάνω, με τίτλο «Η σειρά σου», είναι ό,τι περιμένει εσένα· κάθε κάρτα έχει ένα κουμπί για την επόμενη κίνηση. Από κάτω, «Περιμένεις άλλους», όσα εκκρεμούν σε άλλους. Κάτω από το μενού είναι τα κουμπιά μετάβασης στον ιστότοπο, στο Κέντρο υποστήριξης και στην Academy. Κάτω αριστερά οι Οδηγίες χρήσης, η Αλλαγή κωδικού και η Αποσύνδεση.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Στις «Υποθέσεις» βλέπεις όλες τις δουλειές σου: όσες ζήτησες, όσες σου ζητήθηκαν και όσες ανέλαβες. Κάθε γραμμή δείχνει το βήμα της υπόθεσης. Τα φίλτρα πάνω χωρίζουν όσα είναι η σειρά σου, όσα περιμένουν άλλους και τα κλειστά.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Όταν κάποιος άλλος κάνει κάτι σε υπόθεσή σου — σου ζητά προσφορά, ρωτά, απαντά, αναθέτει, παραδίδει — βγαίνει ειδοποίηση κάτω δεξιά, σε όποια σελίδα κι αν είσαι, μέσα σε λίγα δευτερόλεπτα. Αν έχεις ανοιχτή την υπόθεση, η σελίδα ανανεώνεται μόνη της και γράφει «Νέο: …», χωρίς να χάνεται ό,τι γράφεις εκείνη τη στιγμή.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Τον κωδικό τον αλλάζεις από την «Αλλαγή κωδικού» κάτω αριστερά. Θέλει τουλάχιστον 12 χαρακτήρες με κεφαλαίο, πεζό, αριθμό και σύμβολο, και ισχύει για όλους τους χώρους του Synergy.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Πώς ζητάς μια δουλειά από τους συναδέλφους του δικτύου, χωρίς να φαίνεται ο πελάτης σου.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Πατάς «Νέο αίτημα». Στο πρώτο μέρος διαλέγεις είδος εργασίας, γράφεις τίτλο και μια περίληψη: αυτή τη βλέπουν οι συνεργάτες πριν δώσουν προσφορά, άρα δεν γράφεις ποιος είναι ο πελάτης. Στο δεύτερο μέρος, προαιρετικά, την πλήρη περιγραφή και τα στοιχεία του πελάτη: αυτά τα βλέπει μόνο όποιος αναλάβει τη δουλειά, μετά την αποδοχή. Στο τρίτο, τον προϋπολογισμό και για πόσες ημέρες δέχεσαι προσφορές. Το αίτημα πηγαίνει μόνο σε πιστοποιημένους παρόχους για αυτό το είδος εργασίας.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Στη σελίδα της υπόθεσης προσθέτεις αρχεία. Αν ένα αρχείο πρέπει να το δει μόνο ο ανάδοχος, τσεκάρεις «Εμπιστευτικό» πριν το ανεβάσεις. Οι συνεργάτες μπορούν να ρωτήσουν ανώνυμα πριν δώσουν προσφορά· εσύ απαντάς και την απάντηση τη βλέπουν όλοι όσοι έλαβαν το αίτημα. Όσο έρχονται προσφορές, βλέπεις μόνο πόσες είναι.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Όταν ο ανάδοχος δηλώσει παράδοση, βλέπεις ειδοποίηση και την ενέργεια «Έλεγξε την παράδοση». Κατεβάζεις τα αρχεία. Αν όλα είναι σωστά, πατάς «Επιβεβαίωση παράδοσης» και η υπόθεση κλείνει οριστικά. Αν λείπει κάτι, πατάς «Ζήτα διόρθωση», γράφεις τι θέλεις και η υπόθεση γυρίζει στον ανάδοχο.</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ξεχωριστός χώρος όπου η Τεχνητή Νοημοσύνη απαντά από τη βάση γνώσης των ειδικών του δικτύου, και όπου, αν δεν σε καλύψει, ρωτάς άνθρωπο ειδικό.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Κέντρο υποστήριξης είναι ξεχωριστός χώρος με δικό του μενού. Μπαίνεις από το κουμπί του κάτω από το μενού του Network ή από τον ιστότοπο. Γράφεις την ερώτηση και πατάς Enter, ή πατάς μία από τις έτοιμες ερωτήσεις. Η απάντηση γράφεται μπροστά σου καθώς τη συντάσσει η ΤΝ, οπότε αρχίζεις να διαβάζεις αμέσως. Η ΤΝ ψάχνει πρώτα στη βάση γνώσης που γράφουν οι ειδικοί του δικτύου. Μη γράφεις στοιχεία πελατών.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Ένα παράδειγμα απάντησης. Η ΤΝ δίνει την προθεσμία, χωρίζει μηνιαία και τριμηνιαία περίοδο και θυμίζει ότι υποβάλλεται και μηδενική δήλωση. Κάτω από την απάντηση: Αντιγραφή, Word, PDF και η ερώτηση «Σε κάλυψε;».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απάντηση οργανώνει τη διαφορά σε δύο ενότητες, με τα όρια του ν. 4308/2014 και το πότε αλλάζει η κατηγορία.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Τρία βήματα και μία πρακτική συμβουλή: έλεγχος του ΑΦΜ στο VIES πριν από κάθε αγορά.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Όταν η απάντηση βασίζεται σε κείμενο που έγραψε ειδικός του δικτύου, από κάτω γράφει «Από τη βάση γνώσης των ειδικών» και ποια εγγραφή χρησιμοποιήθηκε. Αν δεν το γράφει, είναι γενική γνώση της ΤΝ και πρέπει να την ελέγξεις. Οι απαντήσεις παράγονται αυτόματα και μπορεί να έχουν λάθη.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Κάθε απάντηση κατεβαίνει σε Word ή PDF, με την ερώτηση και την απάντηση· ή αντιγράφεται. Πάνω, δίπλα στο «Νέα συνομιλία», το «Εξαγωγή συνομιλίας» βγάζει όλη τη συνομιλία σε Word ή PDF. Το ιστορικό αριστερά κρατά τις συνομιλίες σου· τις βλέπεις μόνο εσύ και τις σβήνεις όποτε θέλεις.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 η απάντηση δεν σε κάλυψε, πατάς «Όχι — ρώτα έναν ειδικό». Βλέπεις ακριβώς τι θα σταλεί: την ερώτηση και ένα σχόλιο για την περίπτωσή σου. Ο ειδικός βλέπει το όνομά σου, την ερώτηση, την απάντηση της ΤΝ και το σχόλιο — όχι την υπόλοιπη συνομιλία. Η απάντησή του εμφανίζεται μέσα στη συνομιλία με το όνομά του.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Μαθαίνεις ότι απάντησε ο ειδικός με τέσσερις τρόπους: ειδοποίηση κάτω δεξιά με το «Δες την απάντηση», αριθμό στο μενού, ένδειξη «νέα απάντηση ειδικού» στο ιστορικό και email.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βιβλιοθήκη του Synergy: δωρεάν booklets και βίντεο, με τον ίδιο λογαριασμό.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Synergy Academy είναι ανοιχτή σε όλους με δωρεάν εγγραφή. Στην πάνω μπάρα: Αρχική, Βιβλιοθήκη και τα κουμπιά προς τον Ιστότοπο, το Synergy Network και το Κέντρο υποστήριξης.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εγγραφή στην Academy είναι δωρεάν. Γράφεις όνομα, επώνυμο, email, τηλέφωνο και κωδικό δύο φορές· τα επαγγελματικά στοιχεία είναι προαιρετικά. Μετά τη δημιουργία λογαριασμού ανοίγεις το email και πατάς τον σύνδεσμο επιβεβαίωσης. Ο ίδιος λογαριασμός ισχύει και για το Network, όταν εγκριθείς μέλος.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Στη βιβλιοθήκη φιλτράρεις με αναζήτηση, τύπο και κατηγορία. Οι τίτλοι με την ένδειξη «Δίκτυο» είναι μόνο για τα μέλη του Synergy Network.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Πατάς μια κάρτα και το υλικό ανοίγει μέσα στη σελίδα. Η Academy θυμάται πού έμεινες: στην αρχική εμφανίζεται «Συνέχισε από εκεί που έμεινες», και στη «Δραστηριότητά μου» βλέπεις τι άνοιξες και για πόση ώρα.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Από τον λογαριασμό σου αλλάζεις στοιχεία, email και κωδικό, ενεργοποιείς έλεγχο δύο παραγόντων με εφαρμογή ταυτοποίησης στο κινητό και προσθέτεις passkeys για σύνδεση με δακτυλικό αποτύπωμα ή PIN. Στο ίδιο μενού είναι και οι «Οδηγίες χρήσης» της Academy.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Τα τρία πράγματα που αξίζει να θυμάσαι. Για οποιαδήποτε βοήθεια: support@specisoft.gr.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150"/>
        </a:solidFill>
      </p:bgPr>
    </p:bg>
    <p:spTree>
      <p:nvGrpSpPr>
        <p:cNvPr id="1" name=""/>
        <p:cNvGrpSpPr/>
        <p:nvPr/>
      </p:nvGrpSpPr>
      <p:grpSpPr>
        <a:xfrm>
          <a:off x="0" y="0"/>
          <a:ext cx="0" cy="0"/>
          <a:chOff x="0" y="0"/>
          <a:chExt cx="0" cy="0"/>
        </a:xfrm>
      </p:grpSpPr>
      <p:sp>
        <p:nvSpPr>
          <p:cNvPr id="3" name="Shape 0"/>
          <p:cNvSpPr/>
          <p:nvPr/>
        </p:nvSpPr>
        <p:spPr>
          <a:xfrm>
            <a:off x="8778240" y="3108960"/>
            <a:ext cx="5669280" cy="5669280"/>
          </a:xfrm>
          <a:prstGeom prst="ellipse">
            <a:avLst/>
          </a:prstGeom>
          <a:solidFill>
            <a:srgbClr val="2A2F66"/>
          </a:solidFill>
          <a:ln/>
        </p:spPr>
      </p:sp>
      <p:sp>
        <p:nvSpPr>
          <p:cNvPr id="4" name="Shape 1"/>
          <p:cNvSpPr/>
          <p:nvPr/>
        </p:nvSpPr>
        <p:spPr>
          <a:xfrm>
            <a:off x="10241280" y="-1463040"/>
            <a:ext cx="3291840" cy="3291840"/>
          </a:xfrm>
          <a:prstGeom prst="ellipse">
            <a:avLst/>
          </a:prstGeom>
          <a:solidFill>
            <a:srgbClr val="262B5C"/>
          </a:solidFill>
          <a:ln/>
        </p:spPr>
      </p:sp>
      <p:sp>
        <p:nvSpPr>
          <p:cNvPr id="5" name="Text 2"/>
          <p:cNvSpPr/>
          <p:nvPr/>
        </p:nvSpPr>
        <p:spPr>
          <a:xfrm>
            <a:off x="731520" y="1463040"/>
            <a:ext cx="10058400" cy="365760"/>
          </a:xfrm>
          <a:prstGeom prst="rect">
            <a:avLst/>
          </a:prstGeom>
          <a:noFill/>
          <a:ln/>
        </p:spPr>
        <p:txBody>
          <a:bodyPr wrap="square" rtlCol="0" anchor="ctr"/>
          <a:lstStyle/>
          <a:p>
            <a:pPr indent="0" marL="0">
              <a:buNone/>
            </a:pPr>
            <a:r>
              <a:rPr lang="en-US" sz="1500" b="1" spc="300" kern="0" dirty="0">
                <a:solidFill>
                  <a:srgbClr val="E8792B"/>
                </a:solidFill>
                <a:latin typeface="Calibri" pitchFamily="34" charset="0"/>
                <a:ea typeface="Calibri" pitchFamily="34" charset="-122"/>
                <a:cs typeface="Calibri" pitchFamily="34" charset="-120"/>
              </a:rPr>
              <a:t>ΟΔΗΓΙΕΣ ΧΡΗΣΗΣ · USER MANUAL</a:t>
            </a:r>
            <a:endParaRPr lang="en-US" sz="1500" dirty="0"/>
          </a:p>
        </p:txBody>
      </p:sp>
      <p:sp>
        <p:nvSpPr>
          <p:cNvPr id="6" name="Text 3"/>
          <p:cNvSpPr/>
          <p:nvPr/>
        </p:nvSpPr>
        <p:spPr>
          <a:xfrm>
            <a:off x="731520" y="1965960"/>
            <a:ext cx="10972800" cy="1005840"/>
          </a:xfrm>
          <a:prstGeom prst="rect">
            <a:avLst/>
          </a:prstGeom>
          <a:noFill/>
          <a:ln/>
        </p:spPr>
        <p:txBody>
          <a:bodyPr wrap="square" rtlCol="0" anchor="ctr"/>
          <a:lstStyle/>
          <a:p>
            <a:pPr indent="0" marL="0">
              <a:buNone/>
            </a:pPr>
            <a:r>
              <a:rPr lang="en-US" sz="6000" b="1" dirty="0">
                <a:solidFill>
                  <a:srgbClr val="FFFFFF"/>
                </a:solidFill>
                <a:latin typeface="Calibri" pitchFamily="34" charset="0"/>
                <a:ea typeface="Calibri" pitchFamily="34" charset="-122"/>
                <a:cs typeface="Calibri" pitchFamily="34" charset="-120"/>
              </a:rPr>
              <a:t>Synergy</a:t>
            </a:r>
            <a:endParaRPr lang="en-US" sz="6000" dirty="0"/>
          </a:p>
        </p:txBody>
      </p:sp>
      <p:sp>
        <p:nvSpPr>
          <p:cNvPr id="7" name="Text 4"/>
          <p:cNvSpPr/>
          <p:nvPr/>
        </p:nvSpPr>
        <p:spPr>
          <a:xfrm>
            <a:off x="731520" y="3017520"/>
            <a:ext cx="10515600" cy="502920"/>
          </a:xfrm>
          <a:prstGeom prst="rect">
            <a:avLst/>
          </a:prstGeom>
          <a:noFill/>
          <a:ln/>
        </p:spPr>
        <p:txBody>
          <a:bodyPr wrap="square" rtlCol="0" anchor="ctr"/>
          <a:lstStyle/>
          <a:p>
            <a:pPr indent="0" marL="0">
              <a:buNone/>
            </a:pPr>
            <a:r>
              <a:rPr lang="en-US" sz="2400" dirty="0">
                <a:solidFill>
                  <a:srgbClr val="CAD2E8"/>
                </a:solidFill>
                <a:latin typeface="Calibri" pitchFamily="34" charset="0"/>
                <a:ea typeface="Calibri" pitchFamily="34" charset="-122"/>
                <a:cs typeface="Calibri" pitchFamily="34" charset="-120"/>
              </a:rPr>
              <a:t>Network · Κέντρο Υποστήριξης ΤΝ · Academy</a:t>
            </a:r>
            <a:endParaRPr lang="en-US" sz="2400" dirty="0"/>
          </a:p>
        </p:txBody>
      </p:sp>
      <p:sp>
        <p:nvSpPr>
          <p:cNvPr id="8" name="Text 5"/>
          <p:cNvSpPr/>
          <p:nvPr/>
        </p:nvSpPr>
        <p:spPr>
          <a:xfrm>
            <a:off x="731520" y="3520440"/>
            <a:ext cx="10515600" cy="411480"/>
          </a:xfrm>
          <a:prstGeom prst="rect">
            <a:avLst/>
          </a:prstGeom>
          <a:noFill/>
          <a:ln/>
        </p:spPr>
        <p:txBody>
          <a:bodyPr wrap="square" rtlCol="0" anchor="ctr"/>
          <a:lstStyle/>
          <a:p>
            <a:pPr indent="0" marL="0">
              <a:buNone/>
            </a:pPr>
            <a:r>
              <a:rPr lang="en-US" sz="1600" i="1" dirty="0">
                <a:solidFill>
                  <a:srgbClr val="9AA3C4"/>
                </a:solidFill>
                <a:latin typeface="Calibri" pitchFamily="34" charset="0"/>
                <a:ea typeface="Calibri" pitchFamily="34" charset="-122"/>
                <a:cs typeface="Calibri" pitchFamily="34" charset="-120"/>
              </a:rPr>
              <a:t>Network · AI Support Centre · Academy — a step-by-step guide</a:t>
            </a:r>
            <a:endParaRPr lang="en-US" sz="1600" dirty="0"/>
          </a:p>
        </p:txBody>
      </p:sp>
      <p:sp>
        <p:nvSpPr>
          <p:cNvPr id="9" name="Shape 6"/>
          <p:cNvSpPr/>
          <p:nvPr/>
        </p:nvSpPr>
        <p:spPr>
          <a:xfrm>
            <a:off x="731520" y="4343400"/>
            <a:ext cx="3291840" cy="502920"/>
          </a:xfrm>
          <a:prstGeom prst="roundRect">
            <a:avLst>
              <a:gd name="adj" fmla="val 49091"/>
            </a:avLst>
          </a:prstGeom>
          <a:solidFill>
            <a:srgbClr val="E8792B"/>
          </a:solidFill>
          <a:ln/>
        </p:spPr>
      </p:sp>
      <p:sp>
        <p:nvSpPr>
          <p:cNvPr id="10" name="Text 7"/>
          <p:cNvSpPr/>
          <p:nvPr/>
        </p:nvSpPr>
        <p:spPr>
          <a:xfrm>
            <a:off x="731520" y="4343400"/>
            <a:ext cx="3291840" cy="50292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Έκδοση: Μέλος · Member</a:t>
            </a:r>
            <a:endParaRPr lang="en-US" sz="1400" dirty="0"/>
          </a:p>
        </p:txBody>
      </p:sp>
      <p:sp>
        <p:nvSpPr>
          <p:cNvPr id="11" name="Text 8"/>
          <p:cNvSpPr/>
          <p:nvPr/>
        </p:nvSpPr>
        <p:spPr>
          <a:xfrm>
            <a:off x="731520" y="6126480"/>
            <a:ext cx="5486400" cy="274320"/>
          </a:xfrm>
          <a:prstGeom prst="rect">
            <a:avLst/>
          </a:prstGeom>
          <a:noFill/>
          <a:ln/>
        </p:spPr>
        <p:txBody>
          <a:bodyPr wrap="square" rtlCol="0" anchor="ctr"/>
          <a:lstStyle/>
          <a:p>
            <a:pPr indent="0" marL="0">
              <a:buNone/>
            </a:pPr>
            <a:r>
              <a:rPr lang="en-US" sz="1200" dirty="0">
                <a:solidFill>
                  <a:srgbClr val="9AA3C4"/>
                </a:solidFill>
                <a:latin typeface="Calibri" pitchFamily="34" charset="0"/>
                <a:ea typeface="Calibri" pitchFamily="34" charset="-122"/>
                <a:cs typeface="Calibri" pitchFamily="34" charset="-120"/>
              </a:rPr>
              <a:t>support@specisoft.gr</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E8792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Τι θα δούμε</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Agenda</a:t>
            </a:r>
            <a:endParaRPr lang="en-US" sz="1400" dirty="0"/>
          </a:p>
        </p:txBody>
      </p:sp>
      <p:sp>
        <p:nvSpPr>
          <p:cNvPr id="6" name="Shape 3"/>
          <p:cNvSpPr/>
          <p:nvPr/>
        </p:nvSpPr>
        <p:spPr>
          <a:xfrm>
            <a:off x="640080" y="1417320"/>
            <a:ext cx="10881360" cy="658368"/>
          </a:xfrm>
          <a:prstGeom prst="roundRect">
            <a:avLst>
              <a:gd name="adj" fmla="val 11111"/>
            </a:avLst>
          </a:prstGeom>
          <a:solidFill>
            <a:srgbClr val="F5F7FC"/>
          </a:solidFill>
          <a:ln w="12700">
            <a:solidFill>
              <a:srgbClr val="E3E7F0"/>
            </a:solidFill>
            <a:prstDash val="solid"/>
          </a:ln>
        </p:spPr>
      </p:sp>
      <p:sp>
        <p:nvSpPr>
          <p:cNvPr id="7" name="Shape 4"/>
          <p:cNvSpPr/>
          <p:nvPr/>
        </p:nvSpPr>
        <p:spPr>
          <a:xfrm>
            <a:off x="777240" y="1499616"/>
            <a:ext cx="493776" cy="493776"/>
          </a:xfrm>
          <a:prstGeom prst="ellipse">
            <a:avLst/>
          </a:prstGeom>
          <a:solidFill>
            <a:srgbClr val="1E2150"/>
          </a:solidFill>
          <a:ln/>
        </p:spPr>
      </p:sp>
      <p:sp>
        <p:nvSpPr>
          <p:cNvPr id="8" name="Text 5"/>
          <p:cNvSpPr/>
          <p:nvPr/>
        </p:nvSpPr>
        <p:spPr>
          <a:xfrm>
            <a:off x="777240" y="1499616"/>
            <a:ext cx="493776" cy="49377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Α</a:t>
            </a:r>
            <a:endParaRPr lang="en-US" sz="1500" dirty="0"/>
          </a:p>
        </p:txBody>
      </p:sp>
      <p:sp>
        <p:nvSpPr>
          <p:cNvPr id="9" name="Text 6"/>
          <p:cNvSpPr/>
          <p:nvPr/>
        </p:nvSpPr>
        <p:spPr>
          <a:xfrm>
            <a:off x="1463040" y="1417320"/>
            <a:ext cx="6035040" cy="658368"/>
          </a:xfrm>
          <a:prstGeom prst="rect">
            <a:avLst/>
          </a:prstGeom>
          <a:noFill/>
          <a:ln/>
        </p:spPr>
        <p:txBody>
          <a:bodyPr wrap="square" lIns="0" tIns="0" rIns="0" bIns="0" rtlCol="0" anchor="ctr"/>
          <a:lstStyle/>
          <a:p>
            <a:pPr indent="0" marL="0">
              <a:buNone/>
            </a:pPr>
            <a:r>
              <a:rPr lang="en-US" sz="1600" b="1" dirty="0">
                <a:solidFill>
                  <a:srgbClr val="1E2150"/>
                </a:solidFill>
                <a:latin typeface="Calibri" pitchFamily="34" charset="0"/>
                <a:ea typeface="Calibri" pitchFamily="34" charset="-122"/>
                <a:cs typeface="Calibri" pitchFamily="34" charset="-120"/>
              </a:rPr>
              <a:t>Το Synergy με μια ματιά   </a:t>
            </a:r>
            <a:pPr indent="0" marL="0">
              <a:buNone/>
            </a:pPr>
            <a:r>
              <a:rPr lang="en-US" sz="1100" i="1" dirty="0">
                <a:solidFill>
                  <a:srgbClr val="6E7488"/>
                </a:solidFill>
                <a:latin typeface="Calibri" pitchFamily="34" charset="0"/>
                <a:ea typeface="Calibri" pitchFamily="34" charset="-122"/>
                <a:cs typeface="Calibri" pitchFamily="34" charset="-120"/>
              </a:rPr>
              <a:t>Synergy at a glance</a:t>
            </a:r>
            <a:endParaRPr lang="en-US" sz="1600" dirty="0"/>
          </a:p>
        </p:txBody>
      </p:sp>
      <p:sp>
        <p:nvSpPr>
          <p:cNvPr id="10" name="Shape 7"/>
          <p:cNvSpPr/>
          <p:nvPr/>
        </p:nvSpPr>
        <p:spPr>
          <a:xfrm>
            <a:off x="7635240" y="1572768"/>
            <a:ext cx="1783080" cy="347472"/>
          </a:xfrm>
          <a:prstGeom prst="roundRect">
            <a:avLst>
              <a:gd name="adj" fmla="val 50000"/>
            </a:avLst>
          </a:prstGeom>
          <a:solidFill>
            <a:srgbClr val="6E7488"/>
          </a:solidFill>
          <a:ln/>
        </p:spPr>
      </p:sp>
      <p:sp>
        <p:nvSpPr>
          <p:cNvPr id="11" name="Text 8"/>
          <p:cNvSpPr/>
          <p:nvPr/>
        </p:nvSpPr>
        <p:spPr>
          <a:xfrm>
            <a:off x="7635240" y="1572768"/>
            <a:ext cx="1783080" cy="34747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Όλα τα μέλη</a:t>
            </a:r>
            <a:endParaRPr lang="en-US" sz="1100" dirty="0"/>
          </a:p>
        </p:txBody>
      </p:sp>
      <p:sp>
        <p:nvSpPr>
          <p:cNvPr id="12" name="Shape 9"/>
          <p:cNvSpPr/>
          <p:nvPr/>
        </p:nvSpPr>
        <p:spPr>
          <a:xfrm>
            <a:off x="640080" y="2203704"/>
            <a:ext cx="10881360" cy="658368"/>
          </a:xfrm>
          <a:prstGeom prst="roundRect">
            <a:avLst>
              <a:gd name="adj" fmla="val 11111"/>
            </a:avLst>
          </a:prstGeom>
          <a:solidFill>
            <a:srgbClr val="F5F7FC"/>
          </a:solidFill>
          <a:ln w="12700">
            <a:solidFill>
              <a:srgbClr val="E3E7F0"/>
            </a:solidFill>
            <a:prstDash val="solid"/>
          </a:ln>
        </p:spPr>
      </p:sp>
      <p:sp>
        <p:nvSpPr>
          <p:cNvPr id="13" name="Shape 10"/>
          <p:cNvSpPr/>
          <p:nvPr/>
        </p:nvSpPr>
        <p:spPr>
          <a:xfrm>
            <a:off x="777240" y="2286000"/>
            <a:ext cx="493776" cy="493776"/>
          </a:xfrm>
          <a:prstGeom prst="ellipse">
            <a:avLst/>
          </a:prstGeom>
          <a:solidFill>
            <a:srgbClr val="1E2150"/>
          </a:solidFill>
          <a:ln/>
        </p:spPr>
      </p:sp>
      <p:sp>
        <p:nvSpPr>
          <p:cNvPr id="14" name="Text 11"/>
          <p:cNvSpPr/>
          <p:nvPr/>
        </p:nvSpPr>
        <p:spPr>
          <a:xfrm>
            <a:off x="777240" y="2286000"/>
            <a:ext cx="493776" cy="49377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Β</a:t>
            </a:r>
            <a:endParaRPr lang="en-US" sz="1500" dirty="0"/>
          </a:p>
        </p:txBody>
      </p:sp>
      <p:sp>
        <p:nvSpPr>
          <p:cNvPr id="15" name="Text 12"/>
          <p:cNvSpPr/>
          <p:nvPr/>
        </p:nvSpPr>
        <p:spPr>
          <a:xfrm>
            <a:off x="1463040" y="2203704"/>
            <a:ext cx="6035040" cy="658368"/>
          </a:xfrm>
          <a:prstGeom prst="rect">
            <a:avLst/>
          </a:prstGeom>
          <a:noFill/>
          <a:ln/>
        </p:spPr>
        <p:txBody>
          <a:bodyPr wrap="square" lIns="0" tIns="0" rIns="0" bIns="0" rtlCol="0" anchor="ctr"/>
          <a:lstStyle/>
          <a:p>
            <a:pPr indent="0" marL="0">
              <a:buNone/>
            </a:pPr>
            <a:r>
              <a:rPr lang="en-US" sz="1600" b="1" dirty="0">
                <a:solidFill>
                  <a:srgbClr val="1E2150"/>
                </a:solidFill>
                <a:latin typeface="Calibri" pitchFamily="34" charset="0"/>
                <a:ea typeface="Calibri" pitchFamily="34" charset="-122"/>
                <a:cs typeface="Calibri" pitchFamily="34" charset="-120"/>
              </a:rPr>
              <a:t>Ξεκινώντας   </a:t>
            </a:r>
            <a:pPr indent="0" marL="0">
              <a:buNone/>
            </a:pPr>
            <a:r>
              <a:rPr lang="en-US" sz="1100" i="1" dirty="0">
                <a:solidFill>
                  <a:srgbClr val="6E7488"/>
                </a:solidFill>
                <a:latin typeface="Calibri" pitchFamily="34" charset="0"/>
                <a:ea typeface="Calibri" pitchFamily="34" charset="-122"/>
                <a:cs typeface="Calibri" pitchFamily="34" charset="-120"/>
              </a:rPr>
              <a:t>Getting started</a:t>
            </a:r>
            <a:endParaRPr lang="en-US" sz="1600" dirty="0"/>
          </a:p>
        </p:txBody>
      </p:sp>
      <p:sp>
        <p:nvSpPr>
          <p:cNvPr id="16" name="Shape 13"/>
          <p:cNvSpPr/>
          <p:nvPr/>
        </p:nvSpPr>
        <p:spPr>
          <a:xfrm>
            <a:off x="7635240" y="2359152"/>
            <a:ext cx="1783080" cy="347472"/>
          </a:xfrm>
          <a:prstGeom prst="roundRect">
            <a:avLst>
              <a:gd name="adj" fmla="val 50000"/>
            </a:avLst>
          </a:prstGeom>
          <a:solidFill>
            <a:srgbClr val="6E7488"/>
          </a:solidFill>
          <a:ln/>
        </p:spPr>
      </p:sp>
      <p:sp>
        <p:nvSpPr>
          <p:cNvPr id="17" name="Text 14"/>
          <p:cNvSpPr/>
          <p:nvPr/>
        </p:nvSpPr>
        <p:spPr>
          <a:xfrm>
            <a:off x="7635240" y="2359152"/>
            <a:ext cx="1783080" cy="34747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Όλα τα μέλη</a:t>
            </a:r>
            <a:endParaRPr lang="en-US" sz="1100" dirty="0"/>
          </a:p>
        </p:txBody>
      </p:sp>
      <p:sp>
        <p:nvSpPr>
          <p:cNvPr id="18" name="Shape 15"/>
          <p:cNvSpPr/>
          <p:nvPr/>
        </p:nvSpPr>
        <p:spPr>
          <a:xfrm>
            <a:off x="640080" y="2990088"/>
            <a:ext cx="10881360" cy="658368"/>
          </a:xfrm>
          <a:prstGeom prst="roundRect">
            <a:avLst>
              <a:gd name="adj" fmla="val 11111"/>
            </a:avLst>
          </a:prstGeom>
          <a:solidFill>
            <a:srgbClr val="F5F7FC"/>
          </a:solidFill>
          <a:ln w="12700">
            <a:solidFill>
              <a:srgbClr val="E3E7F0"/>
            </a:solidFill>
            <a:prstDash val="solid"/>
          </a:ln>
        </p:spPr>
      </p:sp>
      <p:sp>
        <p:nvSpPr>
          <p:cNvPr id="19" name="Shape 16"/>
          <p:cNvSpPr/>
          <p:nvPr/>
        </p:nvSpPr>
        <p:spPr>
          <a:xfrm>
            <a:off x="777240" y="3072384"/>
            <a:ext cx="493776" cy="493776"/>
          </a:xfrm>
          <a:prstGeom prst="ellipse">
            <a:avLst/>
          </a:prstGeom>
          <a:solidFill>
            <a:srgbClr val="1E2150"/>
          </a:solidFill>
          <a:ln/>
        </p:spPr>
      </p:sp>
      <p:sp>
        <p:nvSpPr>
          <p:cNvPr id="20" name="Text 17"/>
          <p:cNvSpPr/>
          <p:nvPr/>
        </p:nvSpPr>
        <p:spPr>
          <a:xfrm>
            <a:off x="777240" y="3072384"/>
            <a:ext cx="493776" cy="49377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Γ</a:t>
            </a:r>
            <a:endParaRPr lang="en-US" sz="1500" dirty="0"/>
          </a:p>
        </p:txBody>
      </p:sp>
      <p:sp>
        <p:nvSpPr>
          <p:cNvPr id="21" name="Text 18"/>
          <p:cNvSpPr/>
          <p:nvPr/>
        </p:nvSpPr>
        <p:spPr>
          <a:xfrm>
            <a:off x="1463040" y="2990088"/>
            <a:ext cx="6035040" cy="658368"/>
          </a:xfrm>
          <a:prstGeom prst="rect">
            <a:avLst/>
          </a:prstGeom>
          <a:noFill/>
          <a:ln/>
        </p:spPr>
        <p:txBody>
          <a:bodyPr wrap="square" lIns="0" tIns="0" rIns="0" bIns="0" rtlCol="0" anchor="ctr"/>
          <a:lstStyle/>
          <a:p>
            <a:pPr indent="0" marL="0">
              <a:buNone/>
            </a:pPr>
            <a:r>
              <a:rPr lang="en-US" sz="1600" b="1" dirty="0">
                <a:solidFill>
                  <a:srgbClr val="1E2150"/>
                </a:solidFill>
                <a:latin typeface="Calibri" pitchFamily="34" charset="0"/>
                <a:ea typeface="Calibri" pitchFamily="34" charset="-122"/>
                <a:cs typeface="Calibri" pitchFamily="34" charset="-120"/>
              </a:rPr>
              <a:t>Synergy Network: ζητάω και δίνω δουλειά   </a:t>
            </a:r>
            <a:pPr indent="0" marL="0">
              <a:buNone/>
            </a:pPr>
            <a:r>
              <a:rPr lang="en-US" sz="1100" i="1" dirty="0">
                <a:solidFill>
                  <a:srgbClr val="6E7488"/>
                </a:solidFill>
                <a:latin typeface="Calibri" pitchFamily="34" charset="0"/>
                <a:ea typeface="Calibri" pitchFamily="34" charset="-122"/>
                <a:cs typeface="Calibri" pitchFamily="34" charset="-120"/>
              </a:rPr>
              <a:t>Requesting and doing work</a:t>
            </a:r>
            <a:endParaRPr lang="en-US" sz="1600" dirty="0"/>
          </a:p>
        </p:txBody>
      </p:sp>
      <p:sp>
        <p:nvSpPr>
          <p:cNvPr id="22" name="Shape 19"/>
          <p:cNvSpPr/>
          <p:nvPr/>
        </p:nvSpPr>
        <p:spPr>
          <a:xfrm>
            <a:off x="7635240" y="3145536"/>
            <a:ext cx="1783080" cy="347472"/>
          </a:xfrm>
          <a:prstGeom prst="roundRect">
            <a:avLst>
              <a:gd name="adj" fmla="val 50000"/>
            </a:avLst>
          </a:prstGeom>
          <a:solidFill>
            <a:srgbClr val="3AAE7A"/>
          </a:solidFill>
          <a:ln/>
        </p:spPr>
      </p:sp>
      <p:sp>
        <p:nvSpPr>
          <p:cNvPr id="23" name="Text 20"/>
          <p:cNvSpPr/>
          <p:nvPr/>
        </p:nvSpPr>
        <p:spPr>
          <a:xfrm>
            <a:off x="7635240" y="3145536"/>
            <a:ext cx="1783080" cy="34747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Αιτών</a:t>
            </a:r>
            <a:endParaRPr lang="en-US" sz="1100" dirty="0"/>
          </a:p>
        </p:txBody>
      </p:sp>
      <p:sp>
        <p:nvSpPr>
          <p:cNvPr id="24" name="Shape 21"/>
          <p:cNvSpPr/>
          <p:nvPr/>
        </p:nvSpPr>
        <p:spPr>
          <a:xfrm>
            <a:off x="9555480" y="3145536"/>
            <a:ext cx="1783080" cy="347472"/>
          </a:xfrm>
          <a:prstGeom prst="roundRect">
            <a:avLst>
              <a:gd name="adj" fmla="val 50000"/>
            </a:avLst>
          </a:prstGeom>
          <a:solidFill>
            <a:srgbClr val="2F6FEB"/>
          </a:solidFill>
          <a:ln/>
        </p:spPr>
      </p:sp>
      <p:sp>
        <p:nvSpPr>
          <p:cNvPr id="25" name="Text 22"/>
          <p:cNvSpPr/>
          <p:nvPr/>
        </p:nvSpPr>
        <p:spPr>
          <a:xfrm>
            <a:off x="9555480" y="3145536"/>
            <a:ext cx="1783080" cy="34747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Πάροχος</a:t>
            </a:r>
            <a:endParaRPr lang="en-US" sz="1100" dirty="0"/>
          </a:p>
        </p:txBody>
      </p:sp>
      <p:sp>
        <p:nvSpPr>
          <p:cNvPr id="26" name="Shape 23"/>
          <p:cNvSpPr/>
          <p:nvPr/>
        </p:nvSpPr>
        <p:spPr>
          <a:xfrm>
            <a:off x="640080" y="3776472"/>
            <a:ext cx="10881360" cy="658368"/>
          </a:xfrm>
          <a:prstGeom prst="roundRect">
            <a:avLst>
              <a:gd name="adj" fmla="val 11111"/>
            </a:avLst>
          </a:prstGeom>
          <a:solidFill>
            <a:srgbClr val="F5F7FC"/>
          </a:solidFill>
          <a:ln w="12700">
            <a:solidFill>
              <a:srgbClr val="E3E7F0"/>
            </a:solidFill>
            <a:prstDash val="solid"/>
          </a:ln>
        </p:spPr>
      </p:sp>
      <p:sp>
        <p:nvSpPr>
          <p:cNvPr id="27" name="Shape 24"/>
          <p:cNvSpPr/>
          <p:nvPr/>
        </p:nvSpPr>
        <p:spPr>
          <a:xfrm>
            <a:off x="777240" y="3858768"/>
            <a:ext cx="493776" cy="493776"/>
          </a:xfrm>
          <a:prstGeom prst="ellipse">
            <a:avLst/>
          </a:prstGeom>
          <a:solidFill>
            <a:srgbClr val="1E2150"/>
          </a:solidFill>
          <a:ln/>
        </p:spPr>
      </p:sp>
      <p:sp>
        <p:nvSpPr>
          <p:cNvPr id="28" name="Text 25"/>
          <p:cNvSpPr/>
          <p:nvPr/>
        </p:nvSpPr>
        <p:spPr>
          <a:xfrm>
            <a:off x="777240" y="3858768"/>
            <a:ext cx="493776" cy="49377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Δ</a:t>
            </a:r>
            <a:endParaRPr lang="en-US" sz="1500" dirty="0"/>
          </a:p>
        </p:txBody>
      </p:sp>
      <p:sp>
        <p:nvSpPr>
          <p:cNvPr id="29" name="Text 26"/>
          <p:cNvSpPr/>
          <p:nvPr/>
        </p:nvSpPr>
        <p:spPr>
          <a:xfrm>
            <a:off x="1463040" y="3776472"/>
            <a:ext cx="6035040" cy="658368"/>
          </a:xfrm>
          <a:prstGeom prst="rect">
            <a:avLst/>
          </a:prstGeom>
          <a:noFill/>
          <a:ln/>
        </p:spPr>
        <p:txBody>
          <a:bodyPr wrap="square" lIns="0" tIns="0" rIns="0" bIns="0" rtlCol="0" anchor="ctr"/>
          <a:lstStyle/>
          <a:p>
            <a:pPr indent="0" marL="0">
              <a:buNone/>
            </a:pPr>
            <a:r>
              <a:rPr lang="en-US" sz="1600" b="1" dirty="0">
                <a:solidFill>
                  <a:srgbClr val="1E2150"/>
                </a:solidFill>
                <a:latin typeface="Calibri" pitchFamily="34" charset="0"/>
                <a:ea typeface="Calibri" pitchFamily="34" charset="-122"/>
                <a:cs typeface="Calibri" pitchFamily="34" charset="-120"/>
              </a:rPr>
              <a:t>Κέντρο Υποστήριξης ΤΝ — και ο ειδικός   </a:t>
            </a:r>
            <a:pPr indent="0" marL="0">
              <a:buNone/>
            </a:pPr>
            <a:r>
              <a:rPr lang="en-US" sz="1100" i="1" dirty="0">
                <a:solidFill>
                  <a:srgbClr val="6E7488"/>
                </a:solidFill>
                <a:latin typeface="Calibri" pitchFamily="34" charset="0"/>
                <a:ea typeface="Calibri" pitchFamily="34" charset="-122"/>
                <a:cs typeface="Calibri" pitchFamily="34" charset="-120"/>
              </a:rPr>
              <a:t>AI support centre — and the expert</a:t>
            </a:r>
            <a:endParaRPr lang="en-US" sz="1600" dirty="0"/>
          </a:p>
        </p:txBody>
      </p:sp>
      <p:sp>
        <p:nvSpPr>
          <p:cNvPr id="30" name="Shape 27"/>
          <p:cNvSpPr/>
          <p:nvPr/>
        </p:nvSpPr>
        <p:spPr>
          <a:xfrm>
            <a:off x="7635240" y="3931920"/>
            <a:ext cx="1783080" cy="347472"/>
          </a:xfrm>
          <a:prstGeom prst="roundRect">
            <a:avLst>
              <a:gd name="adj" fmla="val 50000"/>
            </a:avLst>
          </a:prstGeom>
          <a:solidFill>
            <a:srgbClr val="6E7488"/>
          </a:solidFill>
          <a:ln/>
        </p:spPr>
      </p:sp>
      <p:sp>
        <p:nvSpPr>
          <p:cNvPr id="31" name="Text 28"/>
          <p:cNvSpPr/>
          <p:nvPr/>
        </p:nvSpPr>
        <p:spPr>
          <a:xfrm>
            <a:off x="7635240" y="3931920"/>
            <a:ext cx="1783080" cy="34747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Όλα τα μέλη</a:t>
            </a:r>
            <a:endParaRPr lang="en-US" sz="1100" dirty="0"/>
          </a:p>
        </p:txBody>
      </p:sp>
      <p:sp>
        <p:nvSpPr>
          <p:cNvPr id="32" name="Shape 29"/>
          <p:cNvSpPr/>
          <p:nvPr/>
        </p:nvSpPr>
        <p:spPr>
          <a:xfrm>
            <a:off x="9555480" y="3931920"/>
            <a:ext cx="1783080" cy="347472"/>
          </a:xfrm>
          <a:prstGeom prst="roundRect">
            <a:avLst>
              <a:gd name="adj" fmla="val 50000"/>
            </a:avLst>
          </a:prstGeom>
          <a:solidFill>
            <a:srgbClr val="2C7A7B"/>
          </a:solidFill>
          <a:ln/>
        </p:spPr>
      </p:sp>
      <p:sp>
        <p:nvSpPr>
          <p:cNvPr id="33" name="Text 30"/>
          <p:cNvSpPr/>
          <p:nvPr/>
        </p:nvSpPr>
        <p:spPr>
          <a:xfrm>
            <a:off x="9555480" y="3931920"/>
            <a:ext cx="1783080" cy="34747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Ειδικός</a:t>
            </a:r>
            <a:endParaRPr lang="en-US" sz="1100" dirty="0"/>
          </a:p>
        </p:txBody>
      </p:sp>
      <p:sp>
        <p:nvSpPr>
          <p:cNvPr id="34" name="Shape 31"/>
          <p:cNvSpPr/>
          <p:nvPr/>
        </p:nvSpPr>
        <p:spPr>
          <a:xfrm>
            <a:off x="640080" y="4562856"/>
            <a:ext cx="10881360" cy="658368"/>
          </a:xfrm>
          <a:prstGeom prst="roundRect">
            <a:avLst>
              <a:gd name="adj" fmla="val 11111"/>
            </a:avLst>
          </a:prstGeom>
          <a:solidFill>
            <a:srgbClr val="F5F7FC"/>
          </a:solidFill>
          <a:ln w="12700">
            <a:solidFill>
              <a:srgbClr val="E3E7F0"/>
            </a:solidFill>
            <a:prstDash val="solid"/>
          </a:ln>
        </p:spPr>
      </p:sp>
      <p:sp>
        <p:nvSpPr>
          <p:cNvPr id="35" name="Shape 32"/>
          <p:cNvSpPr/>
          <p:nvPr/>
        </p:nvSpPr>
        <p:spPr>
          <a:xfrm>
            <a:off x="777240" y="4645152"/>
            <a:ext cx="493776" cy="493776"/>
          </a:xfrm>
          <a:prstGeom prst="ellipse">
            <a:avLst/>
          </a:prstGeom>
          <a:solidFill>
            <a:srgbClr val="1E2150"/>
          </a:solidFill>
          <a:ln/>
        </p:spPr>
      </p:sp>
      <p:sp>
        <p:nvSpPr>
          <p:cNvPr id="36" name="Text 33"/>
          <p:cNvSpPr/>
          <p:nvPr/>
        </p:nvSpPr>
        <p:spPr>
          <a:xfrm>
            <a:off x="777240" y="4645152"/>
            <a:ext cx="493776" cy="49377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Ε</a:t>
            </a:r>
            <a:endParaRPr lang="en-US" sz="1500" dirty="0"/>
          </a:p>
        </p:txBody>
      </p:sp>
      <p:sp>
        <p:nvSpPr>
          <p:cNvPr id="37" name="Text 34"/>
          <p:cNvSpPr/>
          <p:nvPr/>
        </p:nvSpPr>
        <p:spPr>
          <a:xfrm>
            <a:off x="1463040" y="4562856"/>
            <a:ext cx="6035040" cy="658368"/>
          </a:xfrm>
          <a:prstGeom prst="rect">
            <a:avLst/>
          </a:prstGeom>
          <a:noFill/>
          <a:ln/>
        </p:spPr>
        <p:txBody>
          <a:bodyPr wrap="square" lIns="0" tIns="0" rIns="0" bIns="0" rtlCol="0" anchor="ctr"/>
          <a:lstStyle/>
          <a:p>
            <a:pPr indent="0" marL="0">
              <a:buNone/>
            </a:pPr>
            <a:r>
              <a:rPr lang="en-US" sz="1600" b="1" dirty="0">
                <a:solidFill>
                  <a:srgbClr val="1E2150"/>
                </a:solidFill>
                <a:latin typeface="Calibri" pitchFamily="34" charset="0"/>
                <a:ea typeface="Calibri" pitchFamily="34" charset="-122"/>
                <a:cs typeface="Calibri" pitchFamily="34" charset="-120"/>
              </a:rPr>
              <a:t>Synergy Academy   </a:t>
            </a:r>
            <a:pPr indent="0" marL="0">
              <a:buNone/>
            </a:pPr>
            <a:r>
              <a:rPr lang="en-US" sz="1100" i="1" dirty="0">
                <a:solidFill>
                  <a:srgbClr val="6E7488"/>
                </a:solidFill>
                <a:latin typeface="Calibri" pitchFamily="34" charset="0"/>
                <a:ea typeface="Calibri" pitchFamily="34" charset="-122"/>
                <a:cs typeface="Calibri" pitchFamily="34" charset="-120"/>
              </a:rPr>
              <a:t>Synergy Academy</a:t>
            </a:r>
            <a:endParaRPr lang="en-US" sz="1600" dirty="0"/>
          </a:p>
        </p:txBody>
      </p:sp>
      <p:sp>
        <p:nvSpPr>
          <p:cNvPr id="38" name="Shape 35"/>
          <p:cNvSpPr/>
          <p:nvPr/>
        </p:nvSpPr>
        <p:spPr>
          <a:xfrm>
            <a:off x="7635240" y="4718304"/>
            <a:ext cx="1783080" cy="347472"/>
          </a:xfrm>
          <a:prstGeom prst="roundRect">
            <a:avLst>
              <a:gd name="adj" fmla="val 50000"/>
            </a:avLst>
          </a:prstGeom>
          <a:solidFill>
            <a:srgbClr val="6E7488"/>
          </a:solidFill>
          <a:ln/>
        </p:spPr>
      </p:sp>
      <p:sp>
        <p:nvSpPr>
          <p:cNvPr id="39" name="Text 36"/>
          <p:cNvSpPr/>
          <p:nvPr/>
        </p:nvSpPr>
        <p:spPr>
          <a:xfrm>
            <a:off x="7635240" y="4718304"/>
            <a:ext cx="1783080" cy="34747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Όλα τα μέλη</a:t>
            </a:r>
            <a:endParaRPr lang="en-US" sz="1100" dirty="0"/>
          </a:p>
        </p:txBody>
      </p:sp>
      <p:sp>
        <p:nvSpPr>
          <p:cNvPr id="40" name="Text 37"/>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41" name="Text 38"/>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1</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2150"/>
        </a:solidFill>
      </p:bgPr>
    </p:bg>
    <p:spTree>
      <p:nvGrpSpPr>
        <p:cNvPr id="1" name=""/>
        <p:cNvGrpSpPr/>
        <p:nvPr/>
      </p:nvGrpSpPr>
      <p:grpSpPr>
        <a:xfrm>
          <a:off x="0" y="0"/>
          <a:ext cx="0" cy="0"/>
          <a:chOff x="0" y="0"/>
          <a:chExt cx="0" cy="0"/>
        </a:xfrm>
      </p:grpSpPr>
      <p:sp>
        <p:nvSpPr>
          <p:cNvPr id="3" name="Shape 0"/>
          <p:cNvSpPr/>
          <p:nvPr/>
        </p:nvSpPr>
        <p:spPr>
          <a:xfrm>
            <a:off x="731520" y="4434840"/>
            <a:ext cx="1965960" cy="411480"/>
          </a:xfrm>
          <a:prstGeom prst="roundRect">
            <a:avLst>
              <a:gd name="adj" fmla="val 48889"/>
            </a:avLst>
          </a:prstGeom>
          <a:solidFill>
            <a:srgbClr val="6E7488"/>
          </a:solidFill>
          <a:ln/>
        </p:spPr>
      </p:sp>
      <p:sp>
        <p:nvSpPr>
          <p:cNvPr id="4" name="Text 1"/>
          <p:cNvSpPr/>
          <p:nvPr/>
        </p:nvSpPr>
        <p:spPr>
          <a:xfrm>
            <a:off x="731520" y="4434840"/>
            <a:ext cx="196596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Όλα τα μέλη</a:t>
            </a:r>
            <a:endParaRPr lang="en-US" sz="1300" dirty="0"/>
          </a:p>
        </p:txBody>
      </p:sp>
      <p:sp>
        <p:nvSpPr>
          <p:cNvPr id="5" name="Text 2"/>
          <p:cNvSpPr/>
          <p:nvPr/>
        </p:nvSpPr>
        <p:spPr>
          <a:xfrm>
            <a:off x="731520" y="4069080"/>
            <a:ext cx="2743200" cy="320040"/>
          </a:xfrm>
          <a:prstGeom prst="rect">
            <a:avLst/>
          </a:prstGeom>
          <a:noFill/>
          <a:ln/>
        </p:spPr>
        <p:txBody>
          <a:bodyPr wrap="square" lIns="0" tIns="0" rIns="0" bIns="0" rtlCol="0" anchor="ctr"/>
          <a:lstStyle/>
          <a:p>
            <a:pPr indent="0" marL="0">
              <a:buNone/>
            </a:pPr>
            <a:r>
              <a:rPr lang="en-US" sz="1200" dirty="0">
                <a:solidFill>
                  <a:srgbClr val="9AA3C4"/>
                </a:solidFill>
                <a:latin typeface="Calibri" pitchFamily="34" charset="0"/>
                <a:ea typeface="Calibri" pitchFamily="34" charset="-122"/>
                <a:cs typeface="Calibri" pitchFamily="34" charset="-120"/>
              </a:rPr>
              <a:t>Για:</a:t>
            </a:r>
            <a:endParaRPr lang="en-US" sz="1200" dirty="0"/>
          </a:p>
        </p:txBody>
      </p:sp>
      <p:sp>
        <p:nvSpPr>
          <p:cNvPr id="6" name="Shape 3"/>
          <p:cNvSpPr/>
          <p:nvPr/>
        </p:nvSpPr>
        <p:spPr>
          <a:xfrm>
            <a:off x="9326880" y="3566160"/>
            <a:ext cx="5120640" cy="5120640"/>
          </a:xfrm>
          <a:prstGeom prst="ellipse">
            <a:avLst/>
          </a:prstGeom>
          <a:solidFill>
            <a:srgbClr val="2A2F66"/>
          </a:solidFill>
          <a:ln/>
        </p:spPr>
      </p:sp>
      <p:sp>
        <p:nvSpPr>
          <p:cNvPr id="7" name="Shape 4"/>
          <p:cNvSpPr/>
          <p:nvPr/>
        </p:nvSpPr>
        <p:spPr>
          <a:xfrm>
            <a:off x="731520" y="2103120"/>
            <a:ext cx="822960" cy="73152"/>
          </a:xfrm>
          <a:prstGeom prst="rect">
            <a:avLst/>
          </a:prstGeom>
          <a:solidFill>
            <a:srgbClr val="E8792B"/>
          </a:solidFill>
          <a:ln/>
        </p:spPr>
      </p:sp>
      <p:sp>
        <p:nvSpPr>
          <p:cNvPr id="8" name="Text 5"/>
          <p:cNvSpPr/>
          <p:nvPr/>
        </p:nvSpPr>
        <p:spPr>
          <a:xfrm>
            <a:off x="731520" y="2286000"/>
            <a:ext cx="10058400" cy="365760"/>
          </a:xfrm>
          <a:prstGeom prst="rect">
            <a:avLst/>
          </a:prstGeom>
          <a:noFill/>
          <a:ln/>
        </p:spPr>
        <p:txBody>
          <a:bodyPr wrap="square" rtlCol="0" anchor="ctr"/>
          <a:lstStyle/>
          <a:p>
            <a:pPr indent="0" marL="0">
              <a:buNone/>
            </a:pPr>
            <a:r>
              <a:rPr lang="en-US" sz="1500" b="1" spc="300" kern="0" dirty="0">
                <a:solidFill>
                  <a:srgbClr val="E8792B"/>
                </a:solidFill>
                <a:latin typeface="Calibri" pitchFamily="34" charset="0"/>
                <a:ea typeface="Calibri" pitchFamily="34" charset="-122"/>
                <a:cs typeface="Calibri" pitchFamily="34" charset="-120"/>
              </a:rPr>
              <a:t>ΜΕΡΟΣ Α</a:t>
            </a:r>
            <a:endParaRPr lang="en-US" sz="1500" dirty="0"/>
          </a:p>
        </p:txBody>
      </p:sp>
      <p:sp>
        <p:nvSpPr>
          <p:cNvPr id="9" name="Text 6"/>
          <p:cNvSpPr/>
          <p:nvPr/>
        </p:nvSpPr>
        <p:spPr>
          <a:xfrm>
            <a:off x="731520" y="2697480"/>
            <a:ext cx="10515600" cy="914400"/>
          </a:xfrm>
          <a:prstGeom prst="rect">
            <a:avLst/>
          </a:prstGeom>
          <a:noFill/>
          <a:ln/>
        </p:spPr>
        <p:txBody>
          <a:bodyPr wrap="square"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Το Synergy με μια ματιά</a:t>
            </a:r>
            <a:endParaRPr lang="en-US" sz="4000" dirty="0"/>
          </a:p>
        </p:txBody>
      </p:sp>
      <p:sp>
        <p:nvSpPr>
          <p:cNvPr id="10" name="Text 7"/>
          <p:cNvSpPr/>
          <p:nvPr/>
        </p:nvSpPr>
        <p:spPr>
          <a:xfrm>
            <a:off x="731520" y="3703320"/>
            <a:ext cx="10515600" cy="457200"/>
          </a:xfrm>
          <a:prstGeom prst="rect">
            <a:avLst/>
          </a:prstGeom>
          <a:noFill/>
          <a:ln/>
        </p:spPr>
        <p:txBody>
          <a:bodyPr wrap="square" rtlCol="0" anchor="ctr"/>
          <a:lstStyle/>
          <a:p>
            <a:pPr indent="0" marL="0">
              <a:buNone/>
            </a:pPr>
            <a:r>
              <a:rPr lang="en-US" sz="1800" i="1" dirty="0">
                <a:solidFill>
                  <a:srgbClr val="9AA3C4"/>
                </a:solidFill>
                <a:latin typeface="Calibri" pitchFamily="34" charset="0"/>
                <a:ea typeface="Calibri" pitchFamily="34" charset="-122"/>
                <a:cs typeface="Calibri" pitchFamily="34" charset="-120"/>
              </a:rPr>
              <a:t>Synergy at a glance</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E8792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Οι χώροι του Synergy</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The Synergy spaces</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548640" y="1508760"/>
            <a:ext cx="2628900" cy="3977640"/>
          </a:xfrm>
          <a:prstGeom prst="roundRect">
            <a:avLst>
              <a:gd name="adj" fmla="val 2783"/>
            </a:avLst>
          </a:prstGeom>
          <a:solidFill>
            <a:srgbClr val="F5F7FC"/>
          </a:solidFill>
          <a:ln w="12700">
            <a:solidFill>
              <a:srgbClr val="E3E7F0"/>
            </a:solidFill>
            <a:prstDash val="solid"/>
          </a:ln>
        </p:spPr>
      </p:sp>
      <p:sp>
        <p:nvSpPr>
          <p:cNvPr id="9" name="Shape 6"/>
          <p:cNvSpPr/>
          <p:nvPr/>
        </p:nvSpPr>
        <p:spPr>
          <a:xfrm>
            <a:off x="548640" y="1508760"/>
            <a:ext cx="2628900" cy="109728"/>
          </a:xfrm>
          <a:prstGeom prst="rect">
            <a:avLst/>
          </a:prstGeom>
          <a:solidFill>
            <a:srgbClr val="4A5568"/>
          </a:solidFill>
          <a:ln/>
        </p:spPr>
      </p:sp>
      <p:sp>
        <p:nvSpPr>
          <p:cNvPr id="10" name="Text 7"/>
          <p:cNvSpPr/>
          <p:nvPr/>
        </p:nvSpPr>
        <p:spPr>
          <a:xfrm>
            <a:off x="822960" y="1874520"/>
            <a:ext cx="2080260" cy="457200"/>
          </a:xfrm>
          <a:prstGeom prst="rect">
            <a:avLst/>
          </a:prstGeom>
          <a:noFill/>
          <a:ln/>
        </p:spPr>
        <p:txBody>
          <a:bodyPr wrap="square" lIns="0" tIns="0" rIns="0" bIns="0" rtlCol="0" anchor="ctr"/>
          <a:lstStyle/>
          <a:p>
            <a:pPr indent="0" marL="0">
              <a:buNone/>
            </a:pPr>
            <a:r>
              <a:rPr lang="en-US" sz="1800" b="1" dirty="0">
                <a:solidFill>
                  <a:srgbClr val="1E2150"/>
                </a:solidFill>
                <a:latin typeface="Calibri" pitchFamily="34" charset="0"/>
                <a:ea typeface="Calibri" pitchFamily="34" charset="-122"/>
                <a:cs typeface="Calibri" pitchFamily="34" charset="-120"/>
              </a:rPr>
              <a:t>Ιστότοπος</a:t>
            </a:r>
            <a:endParaRPr lang="en-US" sz="1800" dirty="0"/>
          </a:p>
        </p:txBody>
      </p:sp>
      <p:sp>
        <p:nvSpPr>
          <p:cNvPr id="11" name="Text 8"/>
          <p:cNvSpPr/>
          <p:nvPr/>
        </p:nvSpPr>
        <p:spPr>
          <a:xfrm>
            <a:off x="822960" y="2331720"/>
            <a:ext cx="2080260" cy="320040"/>
          </a:xfrm>
          <a:prstGeom prst="rect">
            <a:avLst/>
          </a:prstGeom>
          <a:noFill/>
          <a:ln/>
        </p:spPr>
        <p:txBody>
          <a:bodyPr wrap="square" lIns="0" tIns="0" rIns="0" bIns="0" rtlCol="0" anchor="ctr"/>
          <a:lstStyle/>
          <a:p>
            <a:pPr indent="0" marL="0">
              <a:buNone/>
            </a:pPr>
            <a:r>
              <a:rPr lang="en-US" sz="1200" i="1" dirty="0">
                <a:solidFill>
                  <a:srgbClr val="4A5568"/>
                </a:solidFill>
                <a:latin typeface="Calibri" pitchFamily="34" charset="0"/>
                <a:ea typeface="Calibri" pitchFamily="34" charset="-122"/>
                <a:cs typeface="Calibri" pitchFamily="34" charset="-120"/>
              </a:rPr>
              <a:t>Website</a:t>
            </a:r>
            <a:endParaRPr lang="en-US" sz="1200" dirty="0"/>
          </a:p>
        </p:txBody>
      </p:sp>
      <p:sp>
        <p:nvSpPr>
          <p:cNvPr id="12" name="Text 9"/>
          <p:cNvSpPr/>
          <p:nvPr/>
        </p:nvSpPr>
        <p:spPr>
          <a:xfrm>
            <a:off x="822960" y="2834640"/>
            <a:ext cx="2080260" cy="2468880"/>
          </a:xfrm>
          <a:prstGeom prst="rect">
            <a:avLst/>
          </a:prstGeom>
          <a:noFill/>
          <a:ln/>
        </p:spPr>
        <p:txBody>
          <a:bodyPr wrap="square" lIns="0" tIns="0" rIns="0" bIns="0" rtlCol="0" anchor="t"/>
          <a:lstStyle/>
          <a:p>
            <a:pPr indent="0" marL="0">
              <a:buNone/>
            </a:pPr>
            <a:r>
              <a:rPr lang="en-US" sz="1250" dirty="0">
                <a:solidFill>
                  <a:srgbClr val="232636"/>
                </a:solidFill>
                <a:latin typeface="Calibri" pitchFamily="34" charset="0"/>
                <a:ea typeface="Calibri" pitchFamily="34" charset="-122"/>
                <a:cs typeface="Calibri" pitchFamily="34" charset="-120"/>
              </a:rPr>
              <a:t>synergyaccounting.gr: τι είναι το δίκτυο και η φόρμα «Γίνε μέλος».
</a:t>
            </a:r>
            <a:pPr indent="0" marL="0">
              <a:buNone/>
            </a:pPr>
            <a:r>
              <a:rPr lang="en-US" sz="1050" i="1" dirty="0">
                <a:solidFill>
                  <a:srgbClr val="6E7488"/>
                </a:solidFill>
                <a:latin typeface="Calibri" pitchFamily="34" charset="0"/>
                <a:ea typeface="Calibri" pitchFamily="34" charset="-122"/>
                <a:cs typeface="Calibri" pitchFamily="34" charset="-120"/>
              </a:rPr>
              <a:t>What the network is, and the “Become a member” form.</a:t>
            </a:r>
            <a:endParaRPr lang="en-US" sz="1250" dirty="0"/>
          </a:p>
        </p:txBody>
      </p:sp>
      <p:sp>
        <p:nvSpPr>
          <p:cNvPr id="13" name="Shape 10"/>
          <p:cNvSpPr/>
          <p:nvPr/>
        </p:nvSpPr>
        <p:spPr>
          <a:xfrm>
            <a:off x="3360420" y="1508760"/>
            <a:ext cx="2628900" cy="3977640"/>
          </a:xfrm>
          <a:prstGeom prst="roundRect">
            <a:avLst>
              <a:gd name="adj" fmla="val 2783"/>
            </a:avLst>
          </a:prstGeom>
          <a:solidFill>
            <a:srgbClr val="F5F7FC"/>
          </a:solidFill>
          <a:ln w="12700">
            <a:solidFill>
              <a:srgbClr val="E3E7F0"/>
            </a:solidFill>
            <a:prstDash val="solid"/>
          </a:ln>
        </p:spPr>
      </p:sp>
      <p:sp>
        <p:nvSpPr>
          <p:cNvPr id="14" name="Shape 11"/>
          <p:cNvSpPr/>
          <p:nvPr/>
        </p:nvSpPr>
        <p:spPr>
          <a:xfrm>
            <a:off x="3360420" y="1508760"/>
            <a:ext cx="2628900" cy="109728"/>
          </a:xfrm>
          <a:prstGeom prst="rect">
            <a:avLst/>
          </a:prstGeom>
          <a:solidFill>
            <a:srgbClr val="2F6FEB"/>
          </a:solidFill>
          <a:ln/>
        </p:spPr>
      </p:sp>
      <p:sp>
        <p:nvSpPr>
          <p:cNvPr id="15" name="Text 12"/>
          <p:cNvSpPr/>
          <p:nvPr/>
        </p:nvSpPr>
        <p:spPr>
          <a:xfrm>
            <a:off x="3634740" y="1874520"/>
            <a:ext cx="2080260" cy="457200"/>
          </a:xfrm>
          <a:prstGeom prst="rect">
            <a:avLst/>
          </a:prstGeom>
          <a:noFill/>
          <a:ln/>
        </p:spPr>
        <p:txBody>
          <a:bodyPr wrap="square" lIns="0" tIns="0" rIns="0" bIns="0" rtlCol="0" anchor="ctr"/>
          <a:lstStyle/>
          <a:p>
            <a:pPr indent="0" marL="0">
              <a:buNone/>
            </a:pPr>
            <a:r>
              <a:rPr lang="en-US" sz="1800" b="1" dirty="0">
                <a:solidFill>
                  <a:srgbClr val="1E2150"/>
                </a:solidFill>
                <a:latin typeface="Calibri" pitchFamily="34" charset="0"/>
                <a:ea typeface="Calibri" pitchFamily="34" charset="-122"/>
                <a:cs typeface="Calibri" pitchFamily="34" charset="-120"/>
              </a:rPr>
              <a:t>Synergy Network</a:t>
            </a:r>
            <a:endParaRPr lang="en-US" sz="1800" dirty="0"/>
          </a:p>
        </p:txBody>
      </p:sp>
      <p:sp>
        <p:nvSpPr>
          <p:cNvPr id="16" name="Text 13"/>
          <p:cNvSpPr/>
          <p:nvPr/>
        </p:nvSpPr>
        <p:spPr>
          <a:xfrm>
            <a:off x="3634740" y="2331720"/>
            <a:ext cx="2080260" cy="320040"/>
          </a:xfrm>
          <a:prstGeom prst="rect">
            <a:avLst/>
          </a:prstGeom>
          <a:noFill/>
          <a:ln/>
        </p:spPr>
        <p:txBody>
          <a:bodyPr wrap="square" lIns="0" tIns="0" rIns="0" bIns="0" rtlCol="0" anchor="ctr"/>
          <a:lstStyle/>
          <a:p>
            <a:pPr indent="0" marL="0">
              <a:buNone/>
            </a:pPr>
            <a:r>
              <a:rPr lang="en-US" sz="1200" i="1" dirty="0">
                <a:solidFill>
                  <a:srgbClr val="2F6FEB"/>
                </a:solidFill>
                <a:latin typeface="Calibri" pitchFamily="34" charset="0"/>
                <a:ea typeface="Calibri" pitchFamily="34" charset="-122"/>
                <a:cs typeface="Calibri" pitchFamily="34" charset="-120"/>
              </a:rPr>
              <a:t>Network</a:t>
            </a:r>
            <a:endParaRPr lang="en-US" sz="1200" dirty="0"/>
          </a:p>
        </p:txBody>
      </p:sp>
      <p:sp>
        <p:nvSpPr>
          <p:cNvPr id="17" name="Text 14"/>
          <p:cNvSpPr/>
          <p:nvPr/>
        </p:nvSpPr>
        <p:spPr>
          <a:xfrm>
            <a:off x="3634740" y="2834640"/>
            <a:ext cx="2080260" cy="2468880"/>
          </a:xfrm>
          <a:prstGeom prst="rect">
            <a:avLst/>
          </a:prstGeom>
          <a:noFill/>
          <a:ln/>
        </p:spPr>
        <p:txBody>
          <a:bodyPr wrap="square" lIns="0" tIns="0" rIns="0" bIns="0" rtlCol="0" anchor="t"/>
          <a:lstStyle/>
          <a:p>
            <a:pPr indent="0" marL="0">
              <a:buNone/>
            </a:pPr>
            <a:r>
              <a:rPr lang="en-US" sz="1250" dirty="0">
                <a:solidFill>
                  <a:srgbClr val="232636"/>
                </a:solidFill>
                <a:latin typeface="Calibri" pitchFamily="34" charset="0"/>
                <a:ea typeface="Calibri" pitchFamily="34" charset="-122"/>
                <a:cs typeface="Calibri" pitchFamily="34" charset="-120"/>
              </a:rPr>
              <a:t>Ζητάς δουλειές, δίνεις προσφορές, παραδίδεις.
</a:t>
            </a:r>
            <a:pPr indent="0" marL="0">
              <a:buNone/>
            </a:pPr>
            <a:r>
              <a:rPr lang="en-US" sz="1050" i="1" dirty="0">
                <a:solidFill>
                  <a:srgbClr val="6E7488"/>
                </a:solidFill>
                <a:latin typeface="Calibri" pitchFamily="34" charset="0"/>
                <a:ea typeface="Calibri" pitchFamily="34" charset="-122"/>
                <a:cs typeface="Calibri" pitchFamily="34" charset="-120"/>
              </a:rPr>
              <a:t>Request work, quote, deliver.</a:t>
            </a:r>
            <a:endParaRPr lang="en-US" sz="1250" dirty="0"/>
          </a:p>
        </p:txBody>
      </p:sp>
      <p:sp>
        <p:nvSpPr>
          <p:cNvPr id="18" name="Shape 15"/>
          <p:cNvSpPr/>
          <p:nvPr/>
        </p:nvSpPr>
        <p:spPr>
          <a:xfrm>
            <a:off x="6172200" y="1508760"/>
            <a:ext cx="2628900" cy="3977640"/>
          </a:xfrm>
          <a:prstGeom prst="roundRect">
            <a:avLst>
              <a:gd name="adj" fmla="val 2783"/>
            </a:avLst>
          </a:prstGeom>
          <a:solidFill>
            <a:srgbClr val="F5F7FC"/>
          </a:solidFill>
          <a:ln w="12700">
            <a:solidFill>
              <a:srgbClr val="E3E7F0"/>
            </a:solidFill>
            <a:prstDash val="solid"/>
          </a:ln>
        </p:spPr>
      </p:sp>
      <p:sp>
        <p:nvSpPr>
          <p:cNvPr id="19" name="Shape 16"/>
          <p:cNvSpPr/>
          <p:nvPr/>
        </p:nvSpPr>
        <p:spPr>
          <a:xfrm>
            <a:off x="6172200" y="1508760"/>
            <a:ext cx="2628900" cy="109728"/>
          </a:xfrm>
          <a:prstGeom prst="rect">
            <a:avLst/>
          </a:prstGeom>
          <a:solidFill>
            <a:srgbClr val="2C7A7B"/>
          </a:solidFill>
          <a:ln/>
        </p:spPr>
      </p:sp>
      <p:sp>
        <p:nvSpPr>
          <p:cNvPr id="20" name="Text 17"/>
          <p:cNvSpPr/>
          <p:nvPr/>
        </p:nvSpPr>
        <p:spPr>
          <a:xfrm>
            <a:off x="6446520" y="1874520"/>
            <a:ext cx="2080260" cy="457200"/>
          </a:xfrm>
          <a:prstGeom prst="rect">
            <a:avLst/>
          </a:prstGeom>
          <a:noFill/>
          <a:ln/>
        </p:spPr>
        <p:txBody>
          <a:bodyPr wrap="square" lIns="0" tIns="0" rIns="0" bIns="0" rtlCol="0" anchor="ctr"/>
          <a:lstStyle/>
          <a:p>
            <a:pPr indent="0" marL="0">
              <a:buNone/>
            </a:pPr>
            <a:r>
              <a:rPr lang="en-US" sz="1800" b="1" dirty="0">
                <a:solidFill>
                  <a:srgbClr val="1E2150"/>
                </a:solidFill>
                <a:latin typeface="Calibri" pitchFamily="34" charset="0"/>
                <a:ea typeface="Calibri" pitchFamily="34" charset="-122"/>
                <a:cs typeface="Calibri" pitchFamily="34" charset="-120"/>
              </a:rPr>
              <a:t>Κέντρο υποστήριξης</a:t>
            </a:r>
            <a:endParaRPr lang="en-US" sz="1800" dirty="0"/>
          </a:p>
        </p:txBody>
      </p:sp>
      <p:sp>
        <p:nvSpPr>
          <p:cNvPr id="21" name="Text 18"/>
          <p:cNvSpPr/>
          <p:nvPr/>
        </p:nvSpPr>
        <p:spPr>
          <a:xfrm>
            <a:off x="6446520" y="2331720"/>
            <a:ext cx="2080260" cy="320040"/>
          </a:xfrm>
          <a:prstGeom prst="rect">
            <a:avLst/>
          </a:prstGeom>
          <a:noFill/>
          <a:ln/>
        </p:spPr>
        <p:txBody>
          <a:bodyPr wrap="square" lIns="0" tIns="0" rIns="0" bIns="0" rtlCol="0" anchor="ctr"/>
          <a:lstStyle/>
          <a:p>
            <a:pPr indent="0" marL="0">
              <a:buNone/>
            </a:pPr>
            <a:r>
              <a:rPr lang="en-US" sz="1200" i="1" dirty="0">
                <a:solidFill>
                  <a:srgbClr val="2C7A7B"/>
                </a:solidFill>
                <a:latin typeface="Calibri" pitchFamily="34" charset="0"/>
                <a:ea typeface="Calibri" pitchFamily="34" charset="-122"/>
                <a:cs typeface="Calibri" pitchFamily="34" charset="-120"/>
              </a:rPr>
              <a:t>AI support centre</a:t>
            </a:r>
            <a:endParaRPr lang="en-US" sz="1200" dirty="0"/>
          </a:p>
        </p:txBody>
      </p:sp>
      <p:sp>
        <p:nvSpPr>
          <p:cNvPr id="22" name="Text 19"/>
          <p:cNvSpPr/>
          <p:nvPr/>
        </p:nvSpPr>
        <p:spPr>
          <a:xfrm>
            <a:off x="6446520" y="2834640"/>
            <a:ext cx="2080260" cy="2468880"/>
          </a:xfrm>
          <a:prstGeom prst="rect">
            <a:avLst/>
          </a:prstGeom>
          <a:noFill/>
          <a:ln/>
        </p:spPr>
        <p:txBody>
          <a:bodyPr wrap="square" lIns="0" tIns="0" rIns="0" bIns="0" rtlCol="0" anchor="t"/>
          <a:lstStyle/>
          <a:p>
            <a:pPr indent="0" marL="0">
              <a:buNone/>
            </a:pPr>
            <a:r>
              <a:rPr lang="en-US" sz="1250" dirty="0">
                <a:solidFill>
                  <a:srgbClr val="232636"/>
                </a:solidFill>
                <a:latin typeface="Calibri" pitchFamily="34" charset="0"/>
                <a:ea typeface="Calibri" pitchFamily="34" charset="-122"/>
                <a:cs typeface="Calibri" pitchFamily="34" charset="-120"/>
              </a:rPr>
              <a:t>Η ΤΝ απαντά από τη βάση γνώσης των ειδικών· αλλιώς ρωτάς άνθρωπο ειδικό.
</a:t>
            </a:r>
            <a:pPr indent="0" marL="0">
              <a:buNone/>
            </a:pPr>
            <a:r>
              <a:rPr lang="en-US" sz="1050" i="1" dirty="0">
                <a:solidFill>
                  <a:srgbClr val="6E7488"/>
                </a:solidFill>
                <a:latin typeface="Calibri" pitchFamily="34" charset="0"/>
                <a:ea typeface="Calibri" pitchFamily="34" charset="-122"/>
                <a:cs typeface="Calibri" pitchFamily="34" charset="-120"/>
              </a:rPr>
              <a:t>AI answers from the experts' knowledge base, or ask a human expert.</a:t>
            </a:r>
            <a:endParaRPr lang="en-US" sz="1250" dirty="0"/>
          </a:p>
        </p:txBody>
      </p:sp>
      <p:sp>
        <p:nvSpPr>
          <p:cNvPr id="23" name="Shape 20"/>
          <p:cNvSpPr/>
          <p:nvPr/>
        </p:nvSpPr>
        <p:spPr>
          <a:xfrm>
            <a:off x="8983980" y="1508760"/>
            <a:ext cx="2628900" cy="3977640"/>
          </a:xfrm>
          <a:prstGeom prst="roundRect">
            <a:avLst>
              <a:gd name="adj" fmla="val 2783"/>
            </a:avLst>
          </a:prstGeom>
          <a:solidFill>
            <a:srgbClr val="F5F7FC"/>
          </a:solidFill>
          <a:ln w="12700">
            <a:solidFill>
              <a:srgbClr val="E3E7F0"/>
            </a:solidFill>
            <a:prstDash val="solid"/>
          </a:ln>
        </p:spPr>
      </p:sp>
      <p:sp>
        <p:nvSpPr>
          <p:cNvPr id="24" name="Shape 21"/>
          <p:cNvSpPr/>
          <p:nvPr/>
        </p:nvSpPr>
        <p:spPr>
          <a:xfrm>
            <a:off x="8983980" y="1508760"/>
            <a:ext cx="2628900" cy="109728"/>
          </a:xfrm>
          <a:prstGeom prst="rect">
            <a:avLst/>
          </a:prstGeom>
          <a:solidFill>
            <a:srgbClr val="E8792B"/>
          </a:solidFill>
          <a:ln/>
        </p:spPr>
      </p:sp>
      <p:sp>
        <p:nvSpPr>
          <p:cNvPr id="25" name="Text 22"/>
          <p:cNvSpPr/>
          <p:nvPr/>
        </p:nvSpPr>
        <p:spPr>
          <a:xfrm>
            <a:off x="9258300" y="1874520"/>
            <a:ext cx="2080260" cy="457200"/>
          </a:xfrm>
          <a:prstGeom prst="rect">
            <a:avLst/>
          </a:prstGeom>
          <a:noFill/>
          <a:ln/>
        </p:spPr>
        <p:txBody>
          <a:bodyPr wrap="square" lIns="0" tIns="0" rIns="0" bIns="0" rtlCol="0" anchor="ctr"/>
          <a:lstStyle/>
          <a:p>
            <a:pPr indent="0" marL="0">
              <a:buNone/>
            </a:pPr>
            <a:r>
              <a:rPr lang="en-US" sz="1800" b="1" dirty="0">
                <a:solidFill>
                  <a:srgbClr val="1E2150"/>
                </a:solidFill>
                <a:latin typeface="Calibri" pitchFamily="34" charset="0"/>
                <a:ea typeface="Calibri" pitchFamily="34" charset="-122"/>
                <a:cs typeface="Calibri" pitchFamily="34" charset="-120"/>
              </a:rPr>
              <a:t>Synergy Academy</a:t>
            </a:r>
            <a:endParaRPr lang="en-US" sz="1800" dirty="0"/>
          </a:p>
        </p:txBody>
      </p:sp>
      <p:sp>
        <p:nvSpPr>
          <p:cNvPr id="26" name="Text 23"/>
          <p:cNvSpPr/>
          <p:nvPr/>
        </p:nvSpPr>
        <p:spPr>
          <a:xfrm>
            <a:off x="9258300" y="2331720"/>
            <a:ext cx="2080260" cy="320040"/>
          </a:xfrm>
          <a:prstGeom prst="rect">
            <a:avLst/>
          </a:prstGeom>
          <a:noFill/>
          <a:ln/>
        </p:spPr>
        <p:txBody>
          <a:bodyPr wrap="square" lIns="0" tIns="0" rIns="0" bIns="0" rtlCol="0" anchor="ctr"/>
          <a:lstStyle/>
          <a:p>
            <a:pPr indent="0" marL="0">
              <a:buNone/>
            </a:pPr>
            <a:r>
              <a:rPr lang="en-US" sz="1200" i="1" dirty="0">
                <a:solidFill>
                  <a:srgbClr val="E8792B"/>
                </a:solidFill>
                <a:latin typeface="Calibri" pitchFamily="34" charset="0"/>
                <a:ea typeface="Calibri" pitchFamily="34" charset="-122"/>
                <a:cs typeface="Calibri" pitchFamily="34" charset="-120"/>
              </a:rPr>
              <a:t>Academy</a:t>
            </a:r>
            <a:endParaRPr lang="en-US" sz="1200" dirty="0"/>
          </a:p>
        </p:txBody>
      </p:sp>
      <p:sp>
        <p:nvSpPr>
          <p:cNvPr id="27" name="Text 24"/>
          <p:cNvSpPr/>
          <p:nvPr/>
        </p:nvSpPr>
        <p:spPr>
          <a:xfrm>
            <a:off x="9258300" y="2834640"/>
            <a:ext cx="2080260" cy="2468880"/>
          </a:xfrm>
          <a:prstGeom prst="rect">
            <a:avLst/>
          </a:prstGeom>
          <a:noFill/>
          <a:ln/>
        </p:spPr>
        <p:txBody>
          <a:bodyPr wrap="square" lIns="0" tIns="0" rIns="0" bIns="0" rtlCol="0" anchor="t"/>
          <a:lstStyle/>
          <a:p>
            <a:pPr indent="0" marL="0">
              <a:buNone/>
            </a:pPr>
            <a:r>
              <a:rPr lang="en-US" sz="1250" dirty="0">
                <a:solidFill>
                  <a:srgbClr val="232636"/>
                </a:solidFill>
                <a:latin typeface="Calibri" pitchFamily="34" charset="0"/>
                <a:ea typeface="Calibri" pitchFamily="34" charset="-122"/>
                <a:cs typeface="Calibri" pitchFamily="34" charset="-120"/>
              </a:rPr>
              <a:t>Δωρεάν booklets και βίντεο για λογιστές και φοροτεχνικούς.
</a:t>
            </a:r>
            <a:pPr indent="0" marL="0">
              <a:buNone/>
            </a:pPr>
            <a:r>
              <a:rPr lang="en-US" sz="1050" i="1" dirty="0">
                <a:solidFill>
                  <a:srgbClr val="6E7488"/>
                </a:solidFill>
                <a:latin typeface="Calibri" pitchFamily="34" charset="0"/>
                <a:ea typeface="Calibri" pitchFamily="34" charset="-122"/>
                <a:cs typeface="Calibri" pitchFamily="34" charset="-120"/>
              </a:rPr>
              <a:t>Free booklets and videos for accountants.</a:t>
            </a:r>
            <a:endParaRPr lang="en-US" sz="1250" dirty="0"/>
          </a:p>
        </p:txBody>
      </p:sp>
      <p:sp>
        <p:nvSpPr>
          <p:cNvPr id="28" name="Text 25"/>
          <p:cNvSpPr/>
          <p:nvPr/>
        </p:nvSpPr>
        <p:spPr>
          <a:xfrm>
            <a:off x="548640" y="5715000"/>
            <a:ext cx="11064240" cy="365760"/>
          </a:xfrm>
          <a:prstGeom prst="rect">
            <a:avLst/>
          </a:prstGeom>
          <a:noFill/>
          <a:ln/>
        </p:spPr>
        <p:txBody>
          <a:bodyPr wrap="square" lIns="0" tIns="0" rIns="0" bIns="0" rtlCol="0" anchor="ctr"/>
          <a:lstStyle/>
          <a:p>
            <a:pPr algn="ctr" indent="0" marL="0">
              <a:buNone/>
            </a:pPr>
            <a:r>
              <a:rPr lang="en-US" sz="1250" b="1" dirty="0">
                <a:solidFill>
                  <a:srgbClr val="1E2150"/>
                </a:solidFill>
                <a:latin typeface="Calibri" pitchFamily="34" charset="0"/>
                <a:ea typeface="Calibri" pitchFamily="34" charset="-122"/>
                <a:cs typeface="Calibri" pitchFamily="34" charset="-120"/>
              </a:rPr>
              <a:t>Ένας λογαριασμός για όλους τους χώρους.  </a:t>
            </a:r>
            <a:pPr algn="ctr" indent="0" marL="0">
              <a:buNone/>
            </a:pPr>
            <a:r>
              <a:rPr lang="en-US" sz="1100" i="1" dirty="0">
                <a:solidFill>
                  <a:srgbClr val="6E7488"/>
                </a:solidFill>
                <a:latin typeface="Calibri" pitchFamily="34" charset="0"/>
                <a:ea typeface="Calibri" pitchFamily="34" charset="-122"/>
                <a:cs typeface="Calibri" pitchFamily="34" charset="-120"/>
              </a:rPr>
              <a:t>One account for every space.</a:t>
            </a:r>
            <a:endParaRPr lang="en-US" sz="1250" dirty="0"/>
          </a:p>
        </p:txBody>
      </p:sp>
      <p:sp>
        <p:nvSpPr>
          <p:cNvPr id="29" name="Text 26"/>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30" name="Text 27"/>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Α</a:t>
            </a:r>
            <a:endParaRPr lang="en-US" sz="900" dirty="0"/>
          </a:p>
        </p:txBody>
      </p:sp>
      <p:sp>
        <p:nvSpPr>
          <p:cNvPr id="31" name="Text 28"/>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E8792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Οι ρόλοι στο Synergy Network</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The roles in the Synergy Network</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548640" y="1508760"/>
            <a:ext cx="2628900" cy="3977640"/>
          </a:xfrm>
          <a:prstGeom prst="roundRect">
            <a:avLst>
              <a:gd name="adj" fmla="val 2783"/>
            </a:avLst>
          </a:prstGeom>
          <a:solidFill>
            <a:srgbClr val="F5F7FC"/>
          </a:solidFill>
          <a:ln w="12700">
            <a:solidFill>
              <a:srgbClr val="E3E7F0"/>
            </a:solidFill>
            <a:prstDash val="solid"/>
          </a:ln>
        </p:spPr>
      </p:sp>
      <p:sp>
        <p:nvSpPr>
          <p:cNvPr id="9" name="Shape 6"/>
          <p:cNvSpPr/>
          <p:nvPr/>
        </p:nvSpPr>
        <p:spPr>
          <a:xfrm>
            <a:off x="548640" y="1508760"/>
            <a:ext cx="2628900" cy="109728"/>
          </a:xfrm>
          <a:prstGeom prst="rect">
            <a:avLst/>
          </a:prstGeom>
          <a:solidFill>
            <a:srgbClr val="3AAE7A"/>
          </a:solidFill>
          <a:ln/>
        </p:spPr>
      </p:sp>
      <p:sp>
        <p:nvSpPr>
          <p:cNvPr id="10" name="Text 7"/>
          <p:cNvSpPr/>
          <p:nvPr/>
        </p:nvSpPr>
        <p:spPr>
          <a:xfrm>
            <a:off x="822960" y="1874520"/>
            <a:ext cx="2080260" cy="457200"/>
          </a:xfrm>
          <a:prstGeom prst="rect">
            <a:avLst/>
          </a:prstGeom>
          <a:noFill/>
          <a:ln/>
        </p:spPr>
        <p:txBody>
          <a:bodyPr wrap="square" lIns="0" tIns="0" rIns="0" bIns="0" rtlCol="0" anchor="ctr"/>
          <a:lstStyle/>
          <a:p>
            <a:pPr indent="0" marL="0">
              <a:buNone/>
            </a:pPr>
            <a:r>
              <a:rPr lang="en-US" sz="1800" b="1" dirty="0">
                <a:solidFill>
                  <a:srgbClr val="1E2150"/>
                </a:solidFill>
                <a:latin typeface="Calibri" pitchFamily="34" charset="0"/>
                <a:ea typeface="Calibri" pitchFamily="34" charset="-122"/>
                <a:cs typeface="Calibri" pitchFamily="34" charset="-120"/>
              </a:rPr>
              <a:t>Αιτών</a:t>
            </a:r>
            <a:endParaRPr lang="en-US" sz="1800" dirty="0"/>
          </a:p>
        </p:txBody>
      </p:sp>
      <p:sp>
        <p:nvSpPr>
          <p:cNvPr id="11" name="Text 8"/>
          <p:cNvSpPr/>
          <p:nvPr/>
        </p:nvSpPr>
        <p:spPr>
          <a:xfrm>
            <a:off x="822960" y="2331720"/>
            <a:ext cx="2080260" cy="320040"/>
          </a:xfrm>
          <a:prstGeom prst="rect">
            <a:avLst/>
          </a:prstGeom>
          <a:noFill/>
          <a:ln/>
        </p:spPr>
        <p:txBody>
          <a:bodyPr wrap="square" lIns="0" tIns="0" rIns="0" bIns="0" rtlCol="0" anchor="ctr"/>
          <a:lstStyle/>
          <a:p>
            <a:pPr indent="0" marL="0">
              <a:buNone/>
            </a:pPr>
            <a:r>
              <a:rPr lang="en-US" sz="1200" i="1" dirty="0">
                <a:solidFill>
                  <a:srgbClr val="3AAE7A"/>
                </a:solidFill>
                <a:latin typeface="Calibri" pitchFamily="34" charset="0"/>
                <a:ea typeface="Calibri" pitchFamily="34" charset="-122"/>
                <a:cs typeface="Calibri" pitchFamily="34" charset="-120"/>
              </a:rPr>
              <a:t>Requester</a:t>
            </a:r>
            <a:endParaRPr lang="en-US" sz="1200" dirty="0"/>
          </a:p>
        </p:txBody>
      </p:sp>
      <p:sp>
        <p:nvSpPr>
          <p:cNvPr id="12" name="Text 9"/>
          <p:cNvSpPr/>
          <p:nvPr/>
        </p:nvSpPr>
        <p:spPr>
          <a:xfrm>
            <a:off x="822960" y="2834640"/>
            <a:ext cx="2080260" cy="2468880"/>
          </a:xfrm>
          <a:prstGeom prst="rect">
            <a:avLst/>
          </a:prstGeom>
          <a:noFill/>
          <a:ln/>
        </p:spPr>
        <p:txBody>
          <a:bodyPr wrap="square" lIns="0" tIns="0" rIns="0" bIns="0" rtlCol="0" anchor="t"/>
          <a:lstStyle/>
          <a:p>
            <a:pPr indent="0" marL="0">
              <a:buNone/>
            </a:pPr>
            <a:r>
              <a:rPr lang="en-US" sz="1250" dirty="0">
                <a:solidFill>
                  <a:srgbClr val="232636"/>
                </a:solidFill>
                <a:latin typeface="Calibri" pitchFamily="34" charset="0"/>
                <a:ea typeface="Calibri" pitchFamily="34" charset="-122"/>
                <a:cs typeface="Calibri" pitchFamily="34" charset="-120"/>
              </a:rPr>
              <a:t>Ζητά μια δουλειά και ελέγχει αυτό που παρέλαβε. Κάθε μέλος.
</a:t>
            </a:r>
            <a:pPr indent="0" marL="0">
              <a:buNone/>
            </a:pPr>
            <a:r>
              <a:rPr lang="en-US" sz="1050" i="1" dirty="0">
                <a:solidFill>
                  <a:srgbClr val="6E7488"/>
                </a:solidFill>
                <a:latin typeface="Calibri" pitchFamily="34" charset="0"/>
                <a:ea typeface="Calibri" pitchFamily="34" charset="-122"/>
                <a:cs typeface="Calibri" pitchFamily="34" charset="-120"/>
              </a:rPr>
              <a:t>Requests work and checks what was delivered. Every member.</a:t>
            </a:r>
            <a:endParaRPr lang="en-US" sz="1250" dirty="0"/>
          </a:p>
        </p:txBody>
      </p:sp>
      <p:sp>
        <p:nvSpPr>
          <p:cNvPr id="13" name="Shape 10"/>
          <p:cNvSpPr/>
          <p:nvPr/>
        </p:nvSpPr>
        <p:spPr>
          <a:xfrm>
            <a:off x="3360420" y="1508760"/>
            <a:ext cx="2628900" cy="3977640"/>
          </a:xfrm>
          <a:prstGeom prst="roundRect">
            <a:avLst>
              <a:gd name="adj" fmla="val 2783"/>
            </a:avLst>
          </a:prstGeom>
          <a:solidFill>
            <a:srgbClr val="F5F7FC"/>
          </a:solidFill>
          <a:ln w="12700">
            <a:solidFill>
              <a:srgbClr val="E3E7F0"/>
            </a:solidFill>
            <a:prstDash val="solid"/>
          </a:ln>
        </p:spPr>
      </p:sp>
      <p:sp>
        <p:nvSpPr>
          <p:cNvPr id="14" name="Shape 11"/>
          <p:cNvSpPr/>
          <p:nvPr/>
        </p:nvSpPr>
        <p:spPr>
          <a:xfrm>
            <a:off x="3360420" y="1508760"/>
            <a:ext cx="2628900" cy="109728"/>
          </a:xfrm>
          <a:prstGeom prst="rect">
            <a:avLst/>
          </a:prstGeom>
          <a:solidFill>
            <a:srgbClr val="2F6FEB"/>
          </a:solidFill>
          <a:ln/>
        </p:spPr>
      </p:sp>
      <p:sp>
        <p:nvSpPr>
          <p:cNvPr id="15" name="Text 12"/>
          <p:cNvSpPr/>
          <p:nvPr/>
        </p:nvSpPr>
        <p:spPr>
          <a:xfrm>
            <a:off x="3634740" y="1874520"/>
            <a:ext cx="2080260" cy="457200"/>
          </a:xfrm>
          <a:prstGeom prst="rect">
            <a:avLst/>
          </a:prstGeom>
          <a:noFill/>
          <a:ln/>
        </p:spPr>
        <p:txBody>
          <a:bodyPr wrap="square" lIns="0" tIns="0" rIns="0" bIns="0" rtlCol="0" anchor="ctr"/>
          <a:lstStyle/>
          <a:p>
            <a:pPr indent="0" marL="0">
              <a:buNone/>
            </a:pPr>
            <a:r>
              <a:rPr lang="en-US" sz="1800" b="1" dirty="0">
                <a:solidFill>
                  <a:srgbClr val="1E2150"/>
                </a:solidFill>
                <a:latin typeface="Calibri" pitchFamily="34" charset="0"/>
                <a:ea typeface="Calibri" pitchFamily="34" charset="-122"/>
                <a:cs typeface="Calibri" pitchFamily="34" charset="-120"/>
              </a:rPr>
              <a:t>Πάροχος</a:t>
            </a:r>
            <a:endParaRPr lang="en-US" sz="1800" dirty="0"/>
          </a:p>
        </p:txBody>
      </p:sp>
      <p:sp>
        <p:nvSpPr>
          <p:cNvPr id="16" name="Text 13"/>
          <p:cNvSpPr/>
          <p:nvPr/>
        </p:nvSpPr>
        <p:spPr>
          <a:xfrm>
            <a:off x="3634740" y="2331720"/>
            <a:ext cx="2080260" cy="320040"/>
          </a:xfrm>
          <a:prstGeom prst="rect">
            <a:avLst/>
          </a:prstGeom>
          <a:noFill/>
          <a:ln/>
        </p:spPr>
        <p:txBody>
          <a:bodyPr wrap="square" lIns="0" tIns="0" rIns="0" bIns="0" rtlCol="0" anchor="ctr"/>
          <a:lstStyle/>
          <a:p>
            <a:pPr indent="0" marL="0">
              <a:buNone/>
            </a:pPr>
            <a:r>
              <a:rPr lang="en-US" sz="1200" i="1" dirty="0">
                <a:solidFill>
                  <a:srgbClr val="2F6FEB"/>
                </a:solidFill>
                <a:latin typeface="Calibri" pitchFamily="34" charset="0"/>
                <a:ea typeface="Calibri" pitchFamily="34" charset="-122"/>
                <a:cs typeface="Calibri" pitchFamily="34" charset="-120"/>
              </a:rPr>
              <a:t>Provider</a:t>
            </a:r>
            <a:endParaRPr lang="en-US" sz="1200" dirty="0"/>
          </a:p>
        </p:txBody>
      </p:sp>
      <p:sp>
        <p:nvSpPr>
          <p:cNvPr id="17" name="Text 14"/>
          <p:cNvSpPr/>
          <p:nvPr/>
        </p:nvSpPr>
        <p:spPr>
          <a:xfrm>
            <a:off x="3634740" y="2834640"/>
            <a:ext cx="2080260" cy="2468880"/>
          </a:xfrm>
          <a:prstGeom prst="rect">
            <a:avLst/>
          </a:prstGeom>
          <a:noFill/>
          <a:ln/>
        </p:spPr>
        <p:txBody>
          <a:bodyPr wrap="square" lIns="0" tIns="0" rIns="0" bIns="0" rtlCol="0" anchor="t"/>
          <a:lstStyle/>
          <a:p>
            <a:pPr indent="0" marL="0">
              <a:buNone/>
            </a:pPr>
            <a:r>
              <a:rPr lang="en-US" sz="1250" dirty="0">
                <a:solidFill>
                  <a:srgbClr val="232636"/>
                </a:solidFill>
                <a:latin typeface="Calibri" pitchFamily="34" charset="0"/>
                <a:ea typeface="Calibri" pitchFamily="34" charset="-122"/>
                <a:cs typeface="Calibri" pitchFamily="34" charset="-120"/>
              </a:rPr>
              <a:t>Δίνει προσφορά· αν επιλεγεί, κάνει τη δουλειά.
</a:t>
            </a:r>
            <a:pPr indent="0" marL="0">
              <a:buNone/>
            </a:pPr>
            <a:r>
              <a:rPr lang="en-US" sz="1050" i="1" dirty="0">
                <a:solidFill>
                  <a:srgbClr val="6E7488"/>
                </a:solidFill>
                <a:latin typeface="Calibri" pitchFamily="34" charset="0"/>
                <a:ea typeface="Calibri" pitchFamily="34" charset="-122"/>
                <a:cs typeface="Calibri" pitchFamily="34" charset="-120"/>
              </a:rPr>
              <a:t>Quotes; if chosen, does the work.</a:t>
            </a:r>
            <a:endParaRPr lang="en-US" sz="1250" dirty="0"/>
          </a:p>
        </p:txBody>
      </p:sp>
      <p:sp>
        <p:nvSpPr>
          <p:cNvPr id="18" name="Shape 15"/>
          <p:cNvSpPr/>
          <p:nvPr/>
        </p:nvSpPr>
        <p:spPr>
          <a:xfrm>
            <a:off x="6172200" y="1508760"/>
            <a:ext cx="2628900" cy="3977640"/>
          </a:xfrm>
          <a:prstGeom prst="roundRect">
            <a:avLst>
              <a:gd name="adj" fmla="val 2783"/>
            </a:avLst>
          </a:prstGeom>
          <a:solidFill>
            <a:srgbClr val="F5F7FC"/>
          </a:solidFill>
          <a:ln w="12700">
            <a:solidFill>
              <a:srgbClr val="E3E7F0"/>
            </a:solidFill>
            <a:prstDash val="solid"/>
          </a:ln>
        </p:spPr>
      </p:sp>
      <p:sp>
        <p:nvSpPr>
          <p:cNvPr id="19" name="Shape 16"/>
          <p:cNvSpPr/>
          <p:nvPr/>
        </p:nvSpPr>
        <p:spPr>
          <a:xfrm>
            <a:off x="6172200" y="1508760"/>
            <a:ext cx="2628900" cy="109728"/>
          </a:xfrm>
          <a:prstGeom prst="rect">
            <a:avLst/>
          </a:prstGeom>
          <a:solidFill>
            <a:srgbClr val="2C7A7B"/>
          </a:solidFill>
          <a:ln/>
        </p:spPr>
      </p:sp>
      <p:sp>
        <p:nvSpPr>
          <p:cNvPr id="20" name="Text 17"/>
          <p:cNvSpPr/>
          <p:nvPr/>
        </p:nvSpPr>
        <p:spPr>
          <a:xfrm>
            <a:off x="6446520" y="1874520"/>
            <a:ext cx="2080260" cy="457200"/>
          </a:xfrm>
          <a:prstGeom prst="rect">
            <a:avLst/>
          </a:prstGeom>
          <a:noFill/>
          <a:ln/>
        </p:spPr>
        <p:txBody>
          <a:bodyPr wrap="square" lIns="0" tIns="0" rIns="0" bIns="0" rtlCol="0" anchor="ctr"/>
          <a:lstStyle/>
          <a:p>
            <a:pPr indent="0" marL="0">
              <a:buNone/>
            </a:pPr>
            <a:r>
              <a:rPr lang="en-US" sz="1800" b="1" dirty="0">
                <a:solidFill>
                  <a:srgbClr val="1E2150"/>
                </a:solidFill>
                <a:latin typeface="Calibri" pitchFamily="34" charset="0"/>
                <a:ea typeface="Calibri" pitchFamily="34" charset="-122"/>
                <a:cs typeface="Calibri" pitchFamily="34" charset="-120"/>
              </a:rPr>
              <a:t>Ειδικός</a:t>
            </a:r>
            <a:endParaRPr lang="en-US" sz="1800" dirty="0"/>
          </a:p>
        </p:txBody>
      </p:sp>
      <p:sp>
        <p:nvSpPr>
          <p:cNvPr id="21" name="Text 18"/>
          <p:cNvSpPr/>
          <p:nvPr/>
        </p:nvSpPr>
        <p:spPr>
          <a:xfrm>
            <a:off x="6446520" y="2331720"/>
            <a:ext cx="2080260" cy="320040"/>
          </a:xfrm>
          <a:prstGeom prst="rect">
            <a:avLst/>
          </a:prstGeom>
          <a:noFill/>
          <a:ln/>
        </p:spPr>
        <p:txBody>
          <a:bodyPr wrap="square" lIns="0" tIns="0" rIns="0" bIns="0" rtlCol="0" anchor="ctr"/>
          <a:lstStyle/>
          <a:p>
            <a:pPr indent="0" marL="0">
              <a:buNone/>
            </a:pPr>
            <a:r>
              <a:rPr lang="en-US" sz="1200" i="1" dirty="0">
                <a:solidFill>
                  <a:srgbClr val="2C7A7B"/>
                </a:solidFill>
                <a:latin typeface="Calibri" pitchFamily="34" charset="0"/>
                <a:ea typeface="Calibri" pitchFamily="34" charset="-122"/>
                <a:cs typeface="Calibri" pitchFamily="34" charset="-120"/>
              </a:rPr>
              <a:t>Expert</a:t>
            </a:r>
            <a:endParaRPr lang="en-US" sz="1200" dirty="0"/>
          </a:p>
        </p:txBody>
      </p:sp>
      <p:sp>
        <p:nvSpPr>
          <p:cNvPr id="22" name="Text 19"/>
          <p:cNvSpPr/>
          <p:nvPr/>
        </p:nvSpPr>
        <p:spPr>
          <a:xfrm>
            <a:off x="6446520" y="2834640"/>
            <a:ext cx="2080260" cy="2468880"/>
          </a:xfrm>
          <a:prstGeom prst="rect">
            <a:avLst/>
          </a:prstGeom>
          <a:noFill/>
          <a:ln/>
        </p:spPr>
        <p:txBody>
          <a:bodyPr wrap="square" lIns="0" tIns="0" rIns="0" bIns="0" rtlCol="0" anchor="t"/>
          <a:lstStyle/>
          <a:p>
            <a:pPr indent="0" marL="0">
              <a:buNone/>
            </a:pPr>
            <a:r>
              <a:rPr lang="en-US" sz="1250" dirty="0">
                <a:solidFill>
                  <a:srgbClr val="232636"/>
                </a:solidFill>
                <a:latin typeface="Calibri" pitchFamily="34" charset="0"/>
                <a:ea typeface="Calibri" pitchFamily="34" charset="-122"/>
                <a:cs typeface="Calibri" pitchFamily="34" charset="-120"/>
              </a:rPr>
              <a:t>Απαντά ό,τι δεν κάλυψε η ΤΝ και γράφει τη βάση γνώσης.
</a:t>
            </a:r>
            <a:pPr indent="0" marL="0">
              <a:buNone/>
            </a:pPr>
            <a:r>
              <a:rPr lang="en-US" sz="1050" i="1" dirty="0">
                <a:solidFill>
                  <a:srgbClr val="6E7488"/>
                </a:solidFill>
                <a:latin typeface="Calibri" pitchFamily="34" charset="0"/>
                <a:ea typeface="Calibri" pitchFamily="34" charset="-122"/>
                <a:cs typeface="Calibri" pitchFamily="34" charset="-120"/>
              </a:rPr>
              <a:t>Answers what the AI did not, and writes the knowledge base.</a:t>
            </a:r>
            <a:endParaRPr lang="en-US" sz="1250" dirty="0"/>
          </a:p>
        </p:txBody>
      </p:sp>
      <p:sp>
        <p:nvSpPr>
          <p:cNvPr id="23" name="Shape 20"/>
          <p:cNvSpPr/>
          <p:nvPr/>
        </p:nvSpPr>
        <p:spPr>
          <a:xfrm>
            <a:off x="8983980" y="1508760"/>
            <a:ext cx="2628900" cy="3977640"/>
          </a:xfrm>
          <a:prstGeom prst="roundRect">
            <a:avLst>
              <a:gd name="adj" fmla="val 2783"/>
            </a:avLst>
          </a:prstGeom>
          <a:solidFill>
            <a:srgbClr val="F5F7FC"/>
          </a:solidFill>
          <a:ln w="12700">
            <a:solidFill>
              <a:srgbClr val="E3E7F0"/>
            </a:solidFill>
            <a:prstDash val="solid"/>
          </a:ln>
        </p:spPr>
      </p:sp>
      <p:sp>
        <p:nvSpPr>
          <p:cNvPr id="24" name="Shape 21"/>
          <p:cNvSpPr/>
          <p:nvPr/>
        </p:nvSpPr>
        <p:spPr>
          <a:xfrm>
            <a:off x="8983980" y="1508760"/>
            <a:ext cx="2628900" cy="109728"/>
          </a:xfrm>
          <a:prstGeom prst="rect">
            <a:avLst/>
          </a:prstGeom>
          <a:solidFill>
            <a:srgbClr val="E8792B"/>
          </a:solidFill>
          <a:ln/>
        </p:spPr>
      </p:sp>
      <p:sp>
        <p:nvSpPr>
          <p:cNvPr id="25" name="Text 22"/>
          <p:cNvSpPr/>
          <p:nvPr/>
        </p:nvSpPr>
        <p:spPr>
          <a:xfrm>
            <a:off x="9258300" y="1874520"/>
            <a:ext cx="2080260" cy="457200"/>
          </a:xfrm>
          <a:prstGeom prst="rect">
            <a:avLst/>
          </a:prstGeom>
          <a:noFill/>
          <a:ln/>
        </p:spPr>
        <p:txBody>
          <a:bodyPr wrap="square" lIns="0" tIns="0" rIns="0" bIns="0" rtlCol="0" anchor="ctr"/>
          <a:lstStyle/>
          <a:p>
            <a:pPr indent="0" marL="0">
              <a:buNone/>
            </a:pPr>
            <a:r>
              <a:rPr lang="en-US" sz="1800" b="1" dirty="0">
                <a:solidFill>
                  <a:srgbClr val="1E2150"/>
                </a:solidFill>
                <a:latin typeface="Calibri" pitchFamily="34" charset="0"/>
                <a:ea typeface="Calibri" pitchFamily="34" charset="-122"/>
                <a:cs typeface="Calibri" pitchFamily="34" charset="-120"/>
              </a:rPr>
              <a:t>Διαχειριστής</a:t>
            </a:r>
            <a:endParaRPr lang="en-US" sz="1800" dirty="0"/>
          </a:p>
        </p:txBody>
      </p:sp>
      <p:sp>
        <p:nvSpPr>
          <p:cNvPr id="26" name="Text 23"/>
          <p:cNvSpPr/>
          <p:nvPr/>
        </p:nvSpPr>
        <p:spPr>
          <a:xfrm>
            <a:off x="9258300" y="2331720"/>
            <a:ext cx="2080260" cy="320040"/>
          </a:xfrm>
          <a:prstGeom prst="rect">
            <a:avLst/>
          </a:prstGeom>
          <a:noFill/>
          <a:ln/>
        </p:spPr>
        <p:txBody>
          <a:bodyPr wrap="square" lIns="0" tIns="0" rIns="0" bIns="0" rtlCol="0" anchor="ctr"/>
          <a:lstStyle/>
          <a:p>
            <a:pPr indent="0" marL="0">
              <a:buNone/>
            </a:pPr>
            <a:r>
              <a:rPr lang="en-US" sz="1200" i="1" dirty="0">
                <a:solidFill>
                  <a:srgbClr val="E8792B"/>
                </a:solidFill>
                <a:latin typeface="Calibri" pitchFamily="34" charset="0"/>
                <a:ea typeface="Calibri" pitchFamily="34" charset="-122"/>
                <a:cs typeface="Calibri" pitchFamily="34" charset="-120"/>
              </a:rPr>
              <a:t>Administrator</a:t>
            </a:r>
            <a:endParaRPr lang="en-US" sz="1200" dirty="0"/>
          </a:p>
        </p:txBody>
      </p:sp>
      <p:sp>
        <p:nvSpPr>
          <p:cNvPr id="27" name="Text 24"/>
          <p:cNvSpPr/>
          <p:nvPr/>
        </p:nvSpPr>
        <p:spPr>
          <a:xfrm>
            <a:off x="9258300" y="2834640"/>
            <a:ext cx="2080260" cy="2468880"/>
          </a:xfrm>
          <a:prstGeom prst="rect">
            <a:avLst/>
          </a:prstGeom>
          <a:noFill/>
          <a:ln/>
        </p:spPr>
        <p:txBody>
          <a:bodyPr wrap="square" lIns="0" tIns="0" rIns="0" bIns="0" rtlCol="0" anchor="t"/>
          <a:lstStyle/>
          <a:p>
            <a:pPr indent="0" marL="0">
              <a:buNone/>
            </a:pPr>
            <a:r>
              <a:rPr lang="en-US" sz="1250" dirty="0">
                <a:solidFill>
                  <a:srgbClr val="232636"/>
                </a:solidFill>
                <a:latin typeface="Calibri" pitchFamily="34" charset="0"/>
                <a:ea typeface="Calibri" pitchFamily="34" charset="-122"/>
                <a:cs typeface="Calibri" pitchFamily="34" charset="-120"/>
              </a:rPr>
              <a:t>Εγκρίνει μέλη, ορίζει πιστοποιήσεις, αναθέτει.
</a:t>
            </a:r>
            <a:pPr indent="0" marL="0">
              <a:buNone/>
            </a:pPr>
            <a:r>
              <a:rPr lang="en-US" sz="1050" i="1" dirty="0">
                <a:solidFill>
                  <a:srgbClr val="6E7488"/>
                </a:solidFill>
                <a:latin typeface="Calibri" pitchFamily="34" charset="0"/>
                <a:ea typeface="Calibri" pitchFamily="34" charset="-122"/>
                <a:cs typeface="Calibri" pitchFamily="34" charset="-120"/>
              </a:rPr>
              <a:t>Approves members, certifies, awards.</a:t>
            </a:r>
            <a:endParaRPr lang="en-US" sz="1250" dirty="0"/>
          </a:p>
        </p:txBody>
      </p:sp>
      <p:sp>
        <p:nvSpPr>
          <p:cNvPr id="28" name="Text 25"/>
          <p:cNvSpPr/>
          <p:nvPr/>
        </p:nvSpPr>
        <p:spPr>
          <a:xfrm>
            <a:off x="548640" y="5715000"/>
            <a:ext cx="11064240" cy="365760"/>
          </a:xfrm>
          <a:prstGeom prst="rect">
            <a:avLst/>
          </a:prstGeom>
          <a:noFill/>
          <a:ln/>
        </p:spPr>
        <p:txBody>
          <a:bodyPr wrap="square" lIns="0" tIns="0" rIns="0" bIns="0" rtlCol="0" anchor="ctr"/>
          <a:lstStyle/>
          <a:p>
            <a:pPr algn="ctr" indent="0" marL="0">
              <a:buNone/>
            </a:pPr>
            <a:r>
              <a:rPr lang="en-US" sz="1250" b="1" dirty="0">
                <a:solidFill>
                  <a:srgbClr val="1E2150"/>
                </a:solidFill>
                <a:latin typeface="Calibri" pitchFamily="34" charset="0"/>
                <a:ea typeface="Calibri" pitchFamily="34" charset="-122"/>
                <a:cs typeface="Calibri" pitchFamily="34" charset="-120"/>
              </a:rPr>
              <a:t>Το ίδιο μέλος μπορεί να ζητά και να προσφέρει.  </a:t>
            </a:r>
            <a:pPr algn="ctr" indent="0" marL="0">
              <a:buNone/>
            </a:pPr>
            <a:r>
              <a:rPr lang="en-US" sz="1100" i="1" dirty="0">
                <a:solidFill>
                  <a:srgbClr val="6E7488"/>
                </a:solidFill>
                <a:latin typeface="Calibri" pitchFamily="34" charset="0"/>
                <a:ea typeface="Calibri" pitchFamily="34" charset="-122"/>
                <a:cs typeface="Calibri" pitchFamily="34" charset="-120"/>
              </a:rPr>
              <a:t>The same member can request and quote.</a:t>
            </a:r>
            <a:endParaRPr lang="en-US" sz="1250" dirty="0"/>
          </a:p>
        </p:txBody>
      </p:sp>
      <p:sp>
        <p:nvSpPr>
          <p:cNvPr id="29" name="Text 26"/>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30" name="Text 27"/>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Α</a:t>
            </a:r>
            <a:endParaRPr lang="en-US" sz="900" dirty="0"/>
          </a:p>
        </p:txBody>
      </p:sp>
      <p:sp>
        <p:nvSpPr>
          <p:cNvPr id="31" name="Text 28"/>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E8792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Ο κύκλος ζωής μιας δουλειάς</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The lifecycle of a job</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1051560" y="3177540"/>
            <a:ext cx="10058400" cy="0"/>
          </a:xfrm>
          <a:prstGeom prst="line">
            <a:avLst/>
          </a:prstGeom>
          <a:noFill/>
          <a:ln w="38100">
            <a:solidFill>
              <a:srgbClr val="E3E7F0"/>
            </a:solidFill>
            <a:prstDash val="solid"/>
          </a:ln>
        </p:spPr>
      </p:sp>
      <p:sp>
        <p:nvSpPr>
          <p:cNvPr id="9" name="Shape 6"/>
          <p:cNvSpPr/>
          <p:nvPr/>
        </p:nvSpPr>
        <p:spPr>
          <a:xfrm>
            <a:off x="617220" y="2743200"/>
            <a:ext cx="868680" cy="868680"/>
          </a:xfrm>
          <a:prstGeom prst="ellipse">
            <a:avLst/>
          </a:prstGeom>
          <a:solidFill>
            <a:srgbClr val="3AAE7A"/>
          </a:solidFill>
          <a:ln w="31750">
            <a:solidFill>
              <a:srgbClr val="FFFFFF"/>
            </a:solidFill>
            <a:prstDash val="solid"/>
          </a:ln>
        </p:spPr>
      </p:sp>
      <p:sp>
        <p:nvSpPr>
          <p:cNvPr id="10" name="Text 7"/>
          <p:cNvSpPr/>
          <p:nvPr/>
        </p:nvSpPr>
        <p:spPr>
          <a:xfrm>
            <a:off x="617220" y="2743200"/>
            <a:ext cx="868680" cy="86868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1</a:t>
            </a:r>
            <a:endParaRPr lang="en-US" sz="2200" dirty="0"/>
          </a:p>
        </p:txBody>
      </p:sp>
      <p:sp>
        <p:nvSpPr>
          <p:cNvPr id="11" name="Text 8"/>
          <p:cNvSpPr/>
          <p:nvPr/>
        </p:nvSpPr>
        <p:spPr>
          <a:xfrm>
            <a:off x="45720" y="2240280"/>
            <a:ext cx="2011680" cy="320040"/>
          </a:xfrm>
          <a:prstGeom prst="rect">
            <a:avLst/>
          </a:prstGeom>
          <a:noFill/>
          <a:ln/>
        </p:spPr>
        <p:txBody>
          <a:bodyPr wrap="square" lIns="0" tIns="0" rIns="0" bIns="0" rtlCol="0" anchor="ctr"/>
          <a:lstStyle/>
          <a:p>
            <a:pPr algn="ctr" indent="0" marL="0">
              <a:buNone/>
            </a:pPr>
            <a:r>
              <a:rPr lang="en-US" sz="1100" b="1" dirty="0">
                <a:solidFill>
                  <a:srgbClr val="3AAE7A"/>
                </a:solidFill>
                <a:latin typeface="Calibri" pitchFamily="34" charset="0"/>
                <a:ea typeface="Calibri" pitchFamily="34" charset="-122"/>
                <a:cs typeface="Calibri" pitchFamily="34" charset="-120"/>
              </a:rPr>
              <a:t>Αιτών</a:t>
            </a:r>
            <a:endParaRPr lang="en-US" sz="1100" dirty="0"/>
          </a:p>
        </p:txBody>
      </p:sp>
      <p:sp>
        <p:nvSpPr>
          <p:cNvPr id="12" name="Text 9"/>
          <p:cNvSpPr/>
          <p:nvPr/>
        </p:nvSpPr>
        <p:spPr>
          <a:xfrm>
            <a:off x="45720" y="3721608"/>
            <a:ext cx="2011680" cy="731520"/>
          </a:xfrm>
          <a:prstGeom prst="rect">
            <a:avLst/>
          </a:prstGeom>
          <a:noFill/>
          <a:ln/>
        </p:spPr>
        <p:txBody>
          <a:bodyPr wrap="square" lIns="0" tIns="0" rIns="0" bIns="0" rtlCol="0" anchor="ctr"/>
          <a:lstStyle/>
          <a:p>
            <a:pPr algn="ctr" indent="0" marL="0">
              <a:buNone/>
            </a:pPr>
            <a:r>
              <a:rPr lang="en-US" sz="1400" b="1" dirty="0">
                <a:solidFill>
                  <a:srgbClr val="1E2150"/>
                </a:solidFill>
                <a:latin typeface="Calibri" pitchFamily="34" charset="0"/>
                <a:ea typeface="Calibri" pitchFamily="34" charset="-122"/>
                <a:cs typeface="Calibri" pitchFamily="34" charset="-120"/>
              </a:rPr>
              <a:t>Αίτημα</a:t>
            </a:r>
            <a:endParaRPr lang="en-US" sz="1400" dirty="0"/>
          </a:p>
          <a:p>
            <a:pPr algn="ctr" indent="0" marL="0">
              <a:buNone/>
            </a:pPr>
            <a:r>
              <a:rPr lang="en-US" sz="1100" i="1" dirty="0">
                <a:solidFill>
                  <a:srgbClr val="6E7488"/>
                </a:solidFill>
                <a:latin typeface="Calibri" pitchFamily="34" charset="0"/>
                <a:ea typeface="Calibri" pitchFamily="34" charset="-122"/>
                <a:cs typeface="Calibri" pitchFamily="34" charset="-120"/>
              </a:rPr>
              <a:t>Request</a:t>
            </a:r>
            <a:endParaRPr lang="en-US" sz="1400" dirty="0"/>
          </a:p>
        </p:txBody>
      </p:sp>
      <p:sp>
        <p:nvSpPr>
          <p:cNvPr id="13" name="Shape 10"/>
          <p:cNvSpPr/>
          <p:nvPr/>
        </p:nvSpPr>
        <p:spPr>
          <a:xfrm>
            <a:off x="2628900" y="2743200"/>
            <a:ext cx="868680" cy="868680"/>
          </a:xfrm>
          <a:prstGeom prst="ellipse">
            <a:avLst/>
          </a:prstGeom>
          <a:solidFill>
            <a:srgbClr val="2F6FEB"/>
          </a:solidFill>
          <a:ln w="31750">
            <a:solidFill>
              <a:srgbClr val="FFFFFF"/>
            </a:solidFill>
            <a:prstDash val="solid"/>
          </a:ln>
        </p:spPr>
      </p:sp>
      <p:sp>
        <p:nvSpPr>
          <p:cNvPr id="14" name="Text 11"/>
          <p:cNvSpPr/>
          <p:nvPr/>
        </p:nvSpPr>
        <p:spPr>
          <a:xfrm>
            <a:off x="2628900" y="2743200"/>
            <a:ext cx="868680" cy="86868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2</a:t>
            </a:r>
            <a:endParaRPr lang="en-US" sz="2200" dirty="0"/>
          </a:p>
        </p:txBody>
      </p:sp>
      <p:sp>
        <p:nvSpPr>
          <p:cNvPr id="15" name="Text 12"/>
          <p:cNvSpPr/>
          <p:nvPr/>
        </p:nvSpPr>
        <p:spPr>
          <a:xfrm>
            <a:off x="2057400" y="2240280"/>
            <a:ext cx="2011680" cy="320040"/>
          </a:xfrm>
          <a:prstGeom prst="rect">
            <a:avLst/>
          </a:prstGeom>
          <a:noFill/>
          <a:ln/>
        </p:spPr>
        <p:txBody>
          <a:bodyPr wrap="square" lIns="0" tIns="0" rIns="0" bIns="0" rtlCol="0" anchor="ctr"/>
          <a:lstStyle/>
          <a:p>
            <a:pPr algn="ctr" indent="0" marL="0">
              <a:buNone/>
            </a:pPr>
            <a:r>
              <a:rPr lang="en-US" sz="1100" b="1" dirty="0">
                <a:solidFill>
                  <a:srgbClr val="2F6FEB"/>
                </a:solidFill>
                <a:latin typeface="Calibri" pitchFamily="34" charset="0"/>
                <a:ea typeface="Calibri" pitchFamily="34" charset="-122"/>
                <a:cs typeface="Calibri" pitchFamily="34" charset="-120"/>
              </a:rPr>
              <a:t>Πάροχοι</a:t>
            </a:r>
            <a:endParaRPr lang="en-US" sz="1100" dirty="0"/>
          </a:p>
        </p:txBody>
      </p:sp>
      <p:sp>
        <p:nvSpPr>
          <p:cNvPr id="16" name="Text 13"/>
          <p:cNvSpPr/>
          <p:nvPr/>
        </p:nvSpPr>
        <p:spPr>
          <a:xfrm>
            <a:off x="2057400" y="3721608"/>
            <a:ext cx="2011680" cy="731520"/>
          </a:xfrm>
          <a:prstGeom prst="rect">
            <a:avLst/>
          </a:prstGeom>
          <a:noFill/>
          <a:ln/>
        </p:spPr>
        <p:txBody>
          <a:bodyPr wrap="square" lIns="0" tIns="0" rIns="0" bIns="0" rtlCol="0" anchor="ctr"/>
          <a:lstStyle/>
          <a:p>
            <a:pPr algn="ctr" indent="0" marL="0">
              <a:buNone/>
            </a:pPr>
            <a:r>
              <a:rPr lang="en-US" sz="1400" b="1" dirty="0">
                <a:solidFill>
                  <a:srgbClr val="1E2150"/>
                </a:solidFill>
                <a:latin typeface="Calibri" pitchFamily="34" charset="0"/>
                <a:ea typeface="Calibri" pitchFamily="34" charset="-122"/>
                <a:cs typeface="Calibri" pitchFamily="34" charset="-120"/>
              </a:rPr>
              <a:t>Προσφορές</a:t>
            </a:r>
            <a:endParaRPr lang="en-US" sz="1400" dirty="0"/>
          </a:p>
          <a:p>
            <a:pPr algn="ctr" indent="0" marL="0">
              <a:buNone/>
            </a:pPr>
            <a:r>
              <a:rPr lang="en-US" sz="1100" i="1" dirty="0">
                <a:solidFill>
                  <a:srgbClr val="6E7488"/>
                </a:solidFill>
                <a:latin typeface="Calibri" pitchFamily="34" charset="0"/>
                <a:ea typeface="Calibri" pitchFamily="34" charset="-122"/>
                <a:cs typeface="Calibri" pitchFamily="34" charset="-120"/>
              </a:rPr>
              <a:t>Quotes</a:t>
            </a:r>
            <a:endParaRPr lang="en-US" sz="1400" dirty="0"/>
          </a:p>
        </p:txBody>
      </p:sp>
      <p:sp>
        <p:nvSpPr>
          <p:cNvPr id="17" name="Shape 14"/>
          <p:cNvSpPr/>
          <p:nvPr/>
        </p:nvSpPr>
        <p:spPr>
          <a:xfrm>
            <a:off x="4640580" y="2743200"/>
            <a:ext cx="868680" cy="868680"/>
          </a:xfrm>
          <a:prstGeom prst="ellipse">
            <a:avLst/>
          </a:prstGeom>
          <a:solidFill>
            <a:srgbClr val="E8792B"/>
          </a:solidFill>
          <a:ln w="31750">
            <a:solidFill>
              <a:srgbClr val="FFFFFF"/>
            </a:solidFill>
            <a:prstDash val="solid"/>
          </a:ln>
        </p:spPr>
      </p:sp>
      <p:sp>
        <p:nvSpPr>
          <p:cNvPr id="18" name="Text 15"/>
          <p:cNvSpPr/>
          <p:nvPr/>
        </p:nvSpPr>
        <p:spPr>
          <a:xfrm>
            <a:off x="4640580" y="2743200"/>
            <a:ext cx="868680" cy="86868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3</a:t>
            </a:r>
            <a:endParaRPr lang="en-US" sz="2200" dirty="0"/>
          </a:p>
        </p:txBody>
      </p:sp>
      <p:sp>
        <p:nvSpPr>
          <p:cNvPr id="19" name="Text 16"/>
          <p:cNvSpPr/>
          <p:nvPr/>
        </p:nvSpPr>
        <p:spPr>
          <a:xfrm>
            <a:off x="4069080" y="2240280"/>
            <a:ext cx="2011680" cy="320040"/>
          </a:xfrm>
          <a:prstGeom prst="rect">
            <a:avLst/>
          </a:prstGeom>
          <a:noFill/>
          <a:ln/>
        </p:spPr>
        <p:txBody>
          <a:bodyPr wrap="square" lIns="0" tIns="0" rIns="0" bIns="0" rtlCol="0" anchor="ctr"/>
          <a:lstStyle/>
          <a:p>
            <a:pPr algn="ctr" indent="0" marL="0">
              <a:buNone/>
            </a:pPr>
            <a:r>
              <a:rPr lang="en-US" sz="1100" b="1" dirty="0">
                <a:solidFill>
                  <a:srgbClr val="E8792B"/>
                </a:solidFill>
                <a:latin typeface="Calibri" pitchFamily="34" charset="0"/>
                <a:ea typeface="Calibri" pitchFamily="34" charset="-122"/>
                <a:cs typeface="Calibri" pitchFamily="34" charset="-120"/>
              </a:rPr>
              <a:t>Διαχειριστής</a:t>
            </a:r>
            <a:endParaRPr lang="en-US" sz="1100" dirty="0"/>
          </a:p>
        </p:txBody>
      </p:sp>
      <p:sp>
        <p:nvSpPr>
          <p:cNvPr id="20" name="Text 17"/>
          <p:cNvSpPr/>
          <p:nvPr/>
        </p:nvSpPr>
        <p:spPr>
          <a:xfrm>
            <a:off x="4069080" y="3721608"/>
            <a:ext cx="2011680" cy="731520"/>
          </a:xfrm>
          <a:prstGeom prst="rect">
            <a:avLst/>
          </a:prstGeom>
          <a:noFill/>
          <a:ln/>
        </p:spPr>
        <p:txBody>
          <a:bodyPr wrap="square" lIns="0" tIns="0" rIns="0" bIns="0" rtlCol="0" anchor="ctr"/>
          <a:lstStyle/>
          <a:p>
            <a:pPr algn="ctr" indent="0" marL="0">
              <a:buNone/>
            </a:pPr>
            <a:r>
              <a:rPr lang="en-US" sz="1400" b="1" dirty="0">
                <a:solidFill>
                  <a:srgbClr val="1E2150"/>
                </a:solidFill>
                <a:latin typeface="Calibri" pitchFamily="34" charset="0"/>
                <a:ea typeface="Calibri" pitchFamily="34" charset="-122"/>
                <a:cs typeface="Calibri" pitchFamily="34" charset="-120"/>
              </a:rPr>
              <a:t>Ανάθεση</a:t>
            </a:r>
            <a:endParaRPr lang="en-US" sz="1400" dirty="0"/>
          </a:p>
          <a:p>
            <a:pPr algn="ctr" indent="0" marL="0">
              <a:buNone/>
            </a:pPr>
            <a:r>
              <a:rPr lang="en-US" sz="1100" i="1" dirty="0">
                <a:solidFill>
                  <a:srgbClr val="6E7488"/>
                </a:solidFill>
                <a:latin typeface="Calibri" pitchFamily="34" charset="0"/>
                <a:ea typeface="Calibri" pitchFamily="34" charset="-122"/>
                <a:cs typeface="Calibri" pitchFamily="34" charset="-120"/>
              </a:rPr>
              <a:t>Award</a:t>
            </a:r>
            <a:endParaRPr lang="en-US" sz="1400" dirty="0"/>
          </a:p>
        </p:txBody>
      </p:sp>
      <p:sp>
        <p:nvSpPr>
          <p:cNvPr id="21" name="Shape 18"/>
          <p:cNvSpPr/>
          <p:nvPr/>
        </p:nvSpPr>
        <p:spPr>
          <a:xfrm>
            <a:off x="6652260" y="2743200"/>
            <a:ext cx="868680" cy="868680"/>
          </a:xfrm>
          <a:prstGeom prst="ellipse">
            <a:avLst/>
          </a:prstGeom>
          <a:solidFill>
            <a:srgbClr val="2F6FEB"/>
          </a:solidFill>
          <a:ln w="31750">
            <a:solidFill>
              <a:srgbClr val="FFFFFF"/>
            </a:solidFill>
            <a:prstDash val="solid"/>
          </a:ln>
        </p:spPr>
      </p:sp>
      <p:sp>
        <p:nvSpPr>
          <p:cNvPr id="22" name="Text 19"/>
          <p:cNvSpPr/>
          <p:nvPr/>
        </p:nvSpPr>
        <p:spPr>
          <a:xfrm>
            <a:off x="6652260" y="2743200"/>
            <a:ext cx="868680" cy="86868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4</a:t>
            </a:r>
            <a:endParaRPr lang="en-US" sz="2200" dirty="0"/>
          </a:p>
        </p:txBody>
      </p:sp>
      <p:sp>
        <p:nvSpPr>
          <p:cNvPr id="23" name="Text 20"/>
          <p:cNvSpPr/>
          <p:nvPr/>
        </p:nvSpPr>
        <p:spPr>
          <a:xfrm>
            <a:off x="6080760" y="2240280"/>
            <a:ext cx="2011680" cy="320040"/>
          </a:xfrm>
          <a:prstGeom prst="rect">
            <a:avLst/>
          </a:prstGeom>
          <a:noFill/>
          <a:ln/>
        </p:spPr>
        <p:txBody>
          <a:bodyPr wrap="square" lIns="0" tIns="0" rIns="0" bIns="0" rtlCol="0" anchor="ctr"/>
          <a:lstStyle/>
          <a:p>
            <a:pPr algn="ctr" indent="0" marL="0">
              <a:buNone/>
            </a:pPr>
            <a:r>
              <a:rPr lang="en-US" sz="1100" b="1" dirty="0">
                <a:solidFill>
                  <a:srgbClr val="2F6FEB"/>
                </a:solidFill>
                <a:latin typeface="Calibri" pitchFamily="34" charset="0"/>
                <a:ea typeface="Calibri" pitchFamily="34" charset="-122"/>
                <a:cs typeface="Calibri" pitchFamily="34" charset="-120"/>
              </a:rPr>
              <a:t>Ανάδοχος</a:t>
            </a:r>
            <a:endParaRPr lang="en-US" sz="1100" dirty="0"/>
          </a:p>
        </p:txBody>
      </p:sp>
      <p:sp>
        <p:nvSpPr>
          <p:cNvPr id="24" name="Text 21"/>
          <p:cNvSpPr/>
          <p:nvPr/>
        </p:nvSpPr>
        <p:spPr>
          <a:xfrm>
            <a:off x="6080760" y="3721608"/>
            <a:ext cx="2011680" cy="731520"/>
          </a:xfrm>
          <a:prstGeom prst="rect">
            <a:avLst/>
          </a:prstGeom>
          <a:noFill/>
          <a:ln/>
        </p:spPr>
        <p:txBody>
          <a:bodyPr wrap="square" lIns="0" tIns="0" rIns="0" bIns="0" rtlCol="0" anchor="ctr"/>
          <a:lstStyle/>
          <a:p>
            <a:pPr algn="ctr" indent="0" marL="0">
              <a:buNone/>
            </a:pPr>
            <a:r>
              <a:rPr lang="en-US" sz="1400" b="1" dirty="0">
                <a:solidFill>
                  <a:srgbClr val="1E2150"/>
                </a:solidFill>
                <a:latin typeface="Calibri" pitchFamily="34" charset="0"/>
                <a:ea typeface="Calibri" pitchFamily="34" charset="-122"/>
                <a:cs typeface="Calibri" pitchFamily="34" charset="-120"/>
              </a:rPr>
              <a:t>Αποδοχή</a:t>
            </a:r>
            <a:endParaRPr lang="en-US" sz="1400" dirty="0"/>
          </a:p>
          <a:p>
            <a:pPr algn="ctr" indent="0" marL="0">
              <a:buNone/>
            </a:pPr>
            <a:r>
              <a:rPr lang="en-US" sz="1100" i="1" dirty="0">
                <a:solidFill>
                  <a:srgbClr val="6E7488"/>
                </a:solidFill>
                <a:latin typeface="Calibri" pitchFamily="34" charset="0"/>
                <a:ea typeface="Calibri" pitchFamily="34" charset="-122"/>
                <a:cs typeface="Calibri" pitchFamily="34" charset="-120"/>
              </a:rPr>
              <a:t>Accept</a:t>
            </a:r>
            <a:endParaRPr lang="en-US" sz="1400" dirty="0"/>
          </a:p>
        </p:txBody>
      </p:sp>
      <p:sp>
        <p:nvSpPr>
          <p:cNvPr id="25" name="Shape 22"/>
          <p:cNvSpPr/>
          <p:nvPr/>
        </p:nvSpPr>
        <p:spPr>
          <a:xfrm>
            <a:off x="8663940" y="2743200"/>
            <a:ext cx="868680" cy="868680"/>
          </a:xfrm>
          <a:prstGeom prst="ellipse">
            <a:avLst/>
          </a:prstGeom>
          <a:solidFill>
            <a:srgbClr val="2F6FEB"/>
          </a:solidFill>
          <a:ln w="31750">
            <a:solidFill>
              <a:srgbClr val="FFFFFF"/>
            </a:solidFill>
            <a:prstDash val="solid"/>
          </a:ln>
        </p:spPr>
      </p:sp>
      <p:sp>
        <p:nvSpPr>
          <p:cNvPr id="26" name="Text 23"/>
          <p:cNvSpPr/>
          <p:nvPr/>
        </p:nvSpPr>
        <p:spPr>
          <a:xfrm>
            <a:off x="8663940" y="2743200"/>
            <a:ext cx="868680" cy="86868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5</a:t>
            </a:r>
            <a:endParaRPr lang="en-US" sz="2200" dirty="0"/>
          </a:p>
        </p:txBody>
      </p:sp>
      <p:sp>
        <p:nvSpPr>
          <p:cNvPr id="27" name="Text 24"/>
          <p:cNvSpPr/>
          <p:nvPr/>
        </p:nvSpPr>
        <p:spPr>
          <a:xfrm>
            <a:off x="8092440" y="2240280"/>
            <a:ext cx="2011680" cy="320040"/>
          </a:xfrm>
          <a:prstGeom prst="rect">
            <a:avLst/>
          </a:prstGeom>
          <a:noFill/>
          <a:ln/>
        </p:spPr>
        <p:txBody>
          <a:bodyPr wrap="square" lIns="0" tIns="0" rIns="0" bIns="0" rtlCol="0" anchor="ctr"/>
          <a:lstStyle/>
          <a:p>
            <a:pPr algn="ctr" indent="0" marL="0">
              <a:buNone/>
            </a:pPr>
            <a:r>
              <a:rPr lang="en-US" sz="1100" b="1" dirty="0">
                <a:solidFill>
                  <a:srgbClr val="2F6FEB"/>
                </a:solidFill>
                <a:latin typeface="Calibri" pitchFamily="34" charset="0"/>
                <a:ea typeface="Calibri" pitchFamily="34" charset="-122"/>
                <a:cs typeface="Calibri" pitchFamily="34" charset="-120"/>
              </a:rPr>
              <a:t>Ανάδοχος</a:t>
            </a:r>
            <a:endParaRPr lang="en-US" sz="1100" dirty="0"/>
          </a:p>
        </p:txBody>
      </p:sp>
      <p:sp>
        <p:nvSpPr>
          <p:cNvPr id="28" name="Text 25"/>
          <p:cNvSpPr/>
          <p:nvPr/>
        </p:nvSpPr>
        <p:spPr>
          <a:xfrm>
            <a:off x="8092440" y="3721608"/>
            <a:ext cx="2011680" cy="731520"/>
          </a:xfrm>
          <a:prstGeom prst="rect">
            <a:avLst/>
          </a:prstGeom>
          <a:noFill/>
          <a:ln/>
        </p:spPr>
        <p:txBody>
          <a:bodyPr wrap="square" lIns="0" tIns="0" rIns="0" bIns="0" rtlCol="0" anchor="ctr"/>
          <a:lstStyle/>
          <a:p>
            <a:pPr algn="ctr" indent="0" marL="0">
              <a:buNone/>
            </a:pPr>
            <a:r>
              <a:rPr lang="en-US" sz="1400" b="1" dirty="0">
                <a:solidFill>
                  <a:srgbClr val="1E2150"/>
                </a:solidFill>
                <a:latin typeface="Calibri" pitchFamily="34" charset="0"/>
                <a:ea typeface="Calibri" pitchFamily="34" charset="-122"/>
                <a:cs typeface="Calibri" pitchFamily="34" charset="-120"/>
              </a:rPr>
              <a:t>Παράδοση</a:t>
            </a:r>
            <a:endParaRPr lang="en-US" sz="1400" dirty="0"/>
          </a:p>
          <a:p>
            <a:pPr algn="ctr" indent="0" marL="0">
              <a:buNone/>
            </a:pPr>
            <a:r>
              <a:rPr lang="en-US" sz="1100" i="1" dirty="0">
                <a:solidFill>
                  <a:srgbClr val="6E7488"/>
                </a:solidFill>
                <a:latin typeface="Calibri" pitchFamily="34" charset="0"/>
                <a:ea typeface="Calibri" pitchFamily="34" charset="-122"/>
                <a:cs typeface="Calibri" pitchFamily="34" charset="-120"/>
              </a:rPr>
              <a:t>Deliver</a:t>
            </a:r>
            <a:endParaRPr lang="en-US" sz="1400" dirty="0"/>
          </a:p>
        </p:txBody>
      </p:sp>
      <p:sp>
        <p:nvSpPr>
          <p:cNvPr id="29" name="Shape 26"/>
          <p:cNvSpPr/>
          <p:nvPr/>
        </p:nvSpPr>
        <p:spPr>
          <a:xfrm>
            <a:off x="10675620" y="2743200"/>
            <a:ext cx="868680" cy="868680"/>
          </a:xfrm>
          <a:prstGeom prst="ellipse">
            <a:avLst/>
          </a:prstGeom>
          <a:solidFill>
            <a:srgbClr val="3AAE7A"/>
          </a:solidFill>
          <a:ln w="31750">
            <a:solidFill>
              <a:srgbClr val="FFFFFF"/>
            </a:solidFill>
            <a:prstDash val="solid"/>
          </a:ln>
        </p:spPr>
      </p:sp>
      <p:sp>
        <p:nvSpPr>
          <p:cNvPr id="30" name="Text 27"/>
          <p:cNvSpPr/>
          <p:nvPr/>
        </p:nvSpPr>
        <p:spPr>
          <a:xfrm>
            <a:off x="10675620" y="2743200"/>
            <a:ext cx="868680" cy="86868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6</a:t>
            </a:r>
            <a:endParaRPr lang="en-US" sz="2200" dirty="0"/>
          </a:p>
        </p:txBody>
      </p:sp>
      <p:sp>
        <p:nvSpPr>
          <p:cNvPr id="31" name="Text 28"/>
          <p:cNvSpPr/>
          <p:nvPr/>
        </p:nvSpPr>
        <p:spPr>
          <a:xfrm>
            <a:off x="10104120" y="2240280"/>
            <a:ext cx="2011680" cy="320040"/>
          </a:xfrm>
          <a:prstGeom prst="rect">
            <a:avLst/>
          </a:prstGeom>
          <a:noFill/>
          <a:ln/>
        </p:spPr>
        <p:txBody>
          <a:bodyPr wrap="square" lIns="0" tIns="0" rIns="0" bIns="0" rtlCol="0" anchor="ctr"/>
          <a:lstStyle/>
          <a:p>
            <a:pPr algn="ctr" indent="0" marL="0">
              <a:buNone/>
            </a:pPr>
            <a:r>
              <a:rPr lang="en-US" sz="1100" b="1" dirty="0">
                <a:solidFill>
                  <a:srgbClr val="3AAE7A"/>
                </a:solidFill>
                <a:latin typeface="Calibri" pitchFamily="34" charset="0"/>
                <a:ea typeface="Calibri" pitchFamily="34" charset="-122"/>
                <a:cs typeface="Calibri" pitchFamily="34" charset="-120"/>
              </a:rPr>
              <a:t>Αιτών</a:t>
            </a:r>
            <a:endParaRPr lang="en-US" sz="1100" dirty="0"/>
          </a:p>
        </p:txBody>
      </p:sp>
      <p:sp>
        <p:nvSpPr>
          <p:cNvPr id="32" name="Text 29"/>
          <p:cNvSpPr/>
          <p:nvPr/>
        </p:nvSpPr>
        <p:spPr>
          <a:xfrm>
            <a:off x="10104120" y="3721608"/>
            <a:ext cx="2011680" cy="731520"/>
          </a:xfrm>
          <a:prstGeom prst="rect">
            <a:avLst/>
          </a:prstGeom>
          <a:noFill/>
          <a:ln/>
        </p:spPr>
        <p:txBody>
          <a:bodyPr wrap="square" lIns="0" tIns="0" rIns="0" bIns="0" rtlCol="0" anchor="ctr"/>
          <a:lstStyle/>
          <a:p>
            <a:pPr algn="ctr" indent="0" marL="0">
              <a:buNone/>
            </a:pPr>
            <a:r>
              <a:rPr lang="en-US" sz="1400" b="1" dirty="0">
                <a:solidFill>
                  <a:srgbClr val="1E2150"/>
                </a:solidFill>
                <a:latin typeface="Calibri" pitchFamily="34" charset="0"/>
                <a:ea typeface="Calibri" pitchFamily="34" charset="-122"/>
                <a:cs typeface="Calibri" pitchFamily="34" charset="-120"/>
              </a:rPr>
              <a:t>Ολοκλήρωση</a:t>
            </a:r>
            <a:endParaRPr lang="en-US" sz="1400" dirty="0"/>
          </a:p>
          <a:p>
            <a:pPr algn="ctr" indent="0" marL="0">
              <a:buNone/>
            </a:pPr>
            <a:r>
              <a:rPr lang="en-US" sz="1100" i="1" dirty="0">
                <a:solidFill>
                  <a:srgbClr val="6E7488"/>
                </a:solidFill>
                <a:latin typeface="Calibri" pitchFamily="34" charset="0"/>
                <a:ea typeface="Calibri" pitchFamily="34" charset="-122"/>
                <a:cs typeface="Calibri" pitchFamily="34" charset="-120"/>
              </a:rPr>
              <a:t>Completion</a:t>
            </a:r>
            <a:endParaRPr lang="en-US" sz="1400" dirty="0"/>
          </a:p>
        </p:txBody>
      </p:sp>
      <p:sp>
        <p:nvSpPr>
          <p:cNvPr id="33" name="Shape 30"/>
          <p:cNvSpPr/>
          <p:nvPr/>
        </p:nvSpPr>
        <p:spPr>
          <a:xfrm>
            <a:off x="1051560" y="4937760"/>
            <a:ext cx="10058400" cy="786384"/>
          </a:xfrm>
          <a:prstGeom prst="roundRect">
            <a:avLst>
              <a:gd name="adj" fmla="val 6977"/>
            </a:avLst>
          </a:prstGeom>
          <a:solidFill>
            <a:srgbClr val="F5F7FC"/>
          </a:solidFill>
          <a:ln/>
        </p:spPr>
      </p:sp>
      <p:sp>
        <p:nvSpPr>
          <p:cNvPr id="34" name="Text 31"/>
          <p:cNvSpPr/>
          <p:nvPr/>
        </p:nvSpPr>
        <p:spPr>
          <a:xfrm>
            <a:off x="1188720" y="4983480"/>
            <a:ext cx="9784080" cy="694944"/>
          </a:xfrm>
          <a:prstGeom prst="rect">
            <a:avLst/>
          </a:prstGeom>
          <a:noFill/>
          <a:ln/>
        </p:spPr>
        <p:txBody>
          <a:bodyPr wrap="square" lIns="0" tIns="0" rIns="0" bIns="0" rtlCol="0" anchor="ctr"/>
          <a:lstStyle/>
          <a:p>
            <a:pPr indent="0" marL="0">
              <a:buNone/>
            </a:pPr>
            <a:r>
              <a:rPr lang="en-US" sz="1200" b="1" dirty="0">
                <a:solidFill>
                  <a:srgbClr val="1E2150"/>
                </a:solidFill>
                <a:latin typeface="Calibri" pitchFamily="34" charset="0"/>
                <a:ea typeface="Calibri" pitchFamily="34" charset="-122"/>
                <a:cs typeface="Calibri" pitchFamily="34" charset="-120"/>
              </a:rPr>
              <a:t>«Οι ενέργειές μου» δείχνει πάντα τι περιμένει εσένα — και έρχεται email για κάθε αλλαγή.
</a:t>
            </a:r>
            <a:pPr indent="0" marL="0">
              <a:buNone/>
            </a:pPr>
            <a:r>
              <a:rPr lang="en-US" sz="1050" i="1" dirty="0">
                <a:solidFill>
                  <a:srgbClr val="6E7488"/>
                </a:solidFill>
                <a:latin typeface="Calibri" pitchFamily="34" charset="0"/>
                <a:ea typeface="Calibri" pitchFamily="34" charset="-122"/>
                <a:cs typeface="Calibri" pitchFamily="34" charset="-120"/>
              </a:rPr>
              <a:t>“My actions” always shows what is waiting for you — and every change also comes by email.</a:t>
            </a:r>
            <a:endParaRPr lang="en-US" sz="1200" dirty="0"/>
          </a:p>
        </p:txBody>
      </p:sp>
      <p:sp>
        <p:nvSpPr>
          <p:cNvPr id="35" name="Text 32"/>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36" name="Text 33"/>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Α</a:t>
            </a:r>
            <a:endParaRPr lang="en-US" sz="900" dirty="0"/>
          </a:p>
        </p:txBody>
      </p:sp>
      <p:sp>
        <p:nvSpPr>
          <p:cNvPr id="37" name="Text 34"/>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E2150"/>
        </a:solidFill>
      </p:bgPr>
    </p:bg>
    <p:spTree>
      <p:nvGrpSpPr>
        <p:cNvPr id="1" name=""/>
        <p:cNvGrpSpPr/>
        <p:nvPr/>
      </p:nvGrpSpPr>
      <p:grpSpPr>
        <a:xfrm>
          <a:off x="0" y="0"/>
          <a:ext cx="0" cy="0"/>
          <a:chOff x="0" y="0"/>
          <a:chExt cx="0" cy="0"/>
        </a:xfrm>
      </p:grpSpPr>
      <p:sp>
        <p:nvSpPr>
          <p:cNvPr id="3" name="Shape 0"/>
          <p:cNvSpPr/>
          <p:nvPr/>
        </p:nvSpPr>
        <p:spPr>
          <a:xfrm>
            <a:off x="731520" y="4434840"/>
            <a:ext cx="1965960" cy="411480"/>
          </a:xfrm>
          <a:prstGeom prst="roundRect">
            <a:avLst>
              <a:gd name="adj" fmla="val 48889"/>
            </a:avLst>
          </a:prstGeom>
          <a:solidFill>
            <a:srgbClr val="6E7488"/>
          </a:solidFill>
          <a:ln/>
        </p:spPr>
      </p:sp>
      <p:sp>
        <p:nvSpPr>
          <p:cNvPr id="4" name="Text 1"/>
          <p:cNvSpPr/>
          <p:nvPr/>
        </p:nvSpPr>
        <p:spPr>
          <a:xfrm>
            <a:off x="731520" y="4434840"/>
            <a:ext cx="196596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Όλα τα μέλη</a:t>
            </a:r>
            <a:endParaRPr lang="en-US" sz="1300" dirty="0"/>
          </a:p>
        </p:txBody>
      </p:sp>
      <p:sp>
        <p:nvSpPr>
          <p:cNvPr id="5" name="Text 2"/>
          <p:cNvSpPr/>
          <p:nvPr/>
        </p:nvSpPr>
        <p:spPr>
          <a:xfrm>
            <a:off x="731520" y="4069080"/>
            <a:ext cx="2743200" cy="320040"/>
          </a:xfrm>
          <a:prstGeom prst="rect">
            <a:avLst/>
          </a:prstGeom>
          <a:noFill/>
          <a:ln/>
        </p:spPr>
        <p:txBody>
          <a:bodyPr wrap="square" lIns="0" tIns="0" rIns="0" bIns="0" rtlCol="0" anchor="ctr"/>
          <a:lstStyle/>
          <a:p>
            <a:pPr indent="0" marL="0">
              <a:buNone/>
            </a:pPr>
            <a:r>
              <a:rPr lang="en-US" sz="1200" dirty="0">
                <a:solidFill>
                  <a:srgbClr val="9AA3C4"/>
                </a:solidFill>
                <a:latin typeface="Calibri" pitchFamily="34" charset="0"/>
                <a:ea typeface="Calibri" pitchFamily="34" charset="-122"/>
                <a:cs typeface="Calibri" pitchFamily="34" charset="-120"/>
              </a:rPr>
              <a:t>Για:</a:t>
            </a:r>
            <a:endParaRPr lang="en-US" sz="1200" dirty="0"/>
          </a:p>
        </p:txBody>
      </p:sp>
      <p:sp>
        <p:nvSpPr>
          <p:cNvPr id="6" name="Shape 3"/>
          <p:cNvSpPr/>
          <p:nvPr/>
        </p:nvSpPr>
        <p:spPr>
          <a:xfrm>
            <a:off x="9326880" y="3566160"/>
            <a:ext cx="5120640" cy="5120640"/>
          </a:xfrm>
          <a:prstGeom prst="ellipse">
            <a:avLst/>
          </a:prstGeom>
          <a:solidFill>
            <a:srgbClr val="2A2F66"/>
          </a:solidFill>
          <a:ln/>
        </p:spPr>
      </p:sp>
      <p:sp>
        <p:nvSpPr>
          <p:cNvPr id="7" name="Shape 4"/>
          <p:cNvSpPr/>
          <p:nvPr/>
        </p:nvSpPr>
        <p:spPr>
          <a:xfrm>
            <a:off x="731520" y="2103120"/>
            <a:ext cx="822960" cy="73152"/>
          </a:xfrm>
          <a:prstGeom prst="rect">
            <a:avLst/>
          </a:prstGeom>
          <a:solidFill>
            <a:srgbClr val="E8792B"/>
          </a:solidFill>
          <a:ln/>
        </p:spPr>
      </p:sp>
      <p:sp>
        <p:nvSpPr>
          <p:cNvPr id="8" name="Text 5"/>
          <p:cNvSpPr/>
          <p:nvPr/>
        </p:nvSpPr>
        <p:spPr>
          <a:xfrm>
            <a:off x="731520" y="2286000"/>
            <a:ext cx="10058400" cy="365760"/>
          </a:xfrm>
          <a:prstGeom prst="rect">
            <a:avLst/>
          </a:prstGeom>
          <a:noFill/>
          <a:ln/>
        </p:spPr>
        <p:txBody>
          <a:bodyPr wrap="square" rtlCol="0" anchor="ctr"/>
          <a:lstStyle/>
          <a:p>
            <a:pPr indent="0" marL="0">
              <a:buNone/>
            </a:pPr>
            <a:r>
              <a:rPr lang="en-US" sz="1500" b="1" spc="300" kern="0" dirty="0">
                <a:solidFill>
                  <a:srgbClr val="E8792B"/>
                </a:solidFill>
                <a:latin typeface="Calibri" pitchFamily="34" charset="0"/>
                <a:ea typeface="Calibri" pitchFamily="34" charset="-122"/>
                <a:cs typeface="Calibri" pitchFamily="34" charset="-120"/>
              </a:rPr>
              <a:t>ΜΕΡΟΣ Β</a:t>
            </a:r>
            <a:endParaRPr lang="en-US" sz="1500" dirty="0"/>
          </a:p>
        </p:txBody>
      </p:sp>
      <p:sp>
        <p:nvSpPr>
          <p:cNvPr id="9" name="Text 6"/>
          <p:cNvSpPr/>
          <p:nvPr/>
        </p:nvSpPr>
        <p:spPr>
          <a:xfrm>
            <a:off x="731520" y="2697480"/>
            <a:ext cx="10515600" cy="914400"/>
          </a:xfrm>
          <a:prstGeom prst="rect">
            <a:avLst/>
          </a:prstGeom>
          <a:noFill/>
          <a:ln/>
        </p:spPr>
        <p:txBody>
          <a:bodyPr wrap="square"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Ξεκινώντας</a:t>
            </a:r>
            <a:endParaRPr lang="en-US" sz="4000" dirty="0"/>
          </a:p>
        </p:txBody>
      </p:sp>
      <p:sp>
        <p:nvSpPr>
          <p:cNvPr id="10" name="Text 7"/>
          <p:cNvSpPr/>
          <p:nvPr/>
        </p:nvSpPr>
        <p:spPr>
          <a:xfrm>
            <a:off x="731520" y="3703320"/>
            <a:ext cx="10515600" cy="457200"/>
          </a:xfrm>
          <a:prstGeom prst="rect">
            <a:avLst/>
          </a:prstGeom>
          <a:noFill/>
          <a:ln/>
        </p:spPr>
        <p:txBody>
          <a:bodyPr wrap="square" rtlCol="0" anchor="ctr"/>
          <a:lstStyle/>
          <a:p>
            <a:pPr indent="0" marL="0">
              <a:buNone/>
            </a:pPr>
            <a:r>
              <a:rPr lang="en-US" sz="1800" i="1" dirty="0">
                <a:solidFill>
                  <a:srgbClr val="9AA3C4"/>
                </a:solidFill>
                <a:latin typeface="Calibri" pitchFamily="34" charset="0"/>
                <a:ea typeface="Calibri" pitchFamily="34" charset="-122"/>
                <a:cs typeface="Calibri" pitchFamily="34" charset="-120"/>
              </a:rPr>
              <a:t>Getting started</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E8792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Γίνομαι μέλος</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Becoming a member</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411480" y="1371600"/>
            <a:ext cx="7635240" cy="4109199"/>
          </a:xfrm>
          <a:prstGeom prst="roundRect">
            <a:avLst>
              <a:gd name="adj" fmla="val 1558"/>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04-become-member.jpg">    </p:cNvPr>
          <p:cNvPicPr>
            <a:picLocks noChangeAspect="1"/>
          </p:cNvPicPr>
          <p:nvPr/>
        </p:nvPicPr>
        <p:blipFill>
          <a:blip r:embed="rId1"/>
          <a:stretch>
            <a:fillRect/>
          </a:stretch>
        </p:blipFill>
        <p:spPr>
          <a:xfrm>
            <a:off x="484632" y="1444752"/>
            <a:ext cx="7488936" cy="3962895"/>
          </a:xfrm>
          <a:prstGeom prst="rect">
            <a:avLst/>
          </a:prstGeom>
        </p:spPr>
      </p:pic>
      <p:sp>
        <p:nvSpPr>
          <p:cNvPr id="10" name="Shape 6"/>
          <p:cNvSpPr/>
          <p:nvPr/>
        </p:nvSpPr>
        <p:spPr>
          <a:xfrm>
            <a:off x="8366760" y="1463040"/>
            <a:ext cx="329184" cy="329184"/>
          </a:xfrm>
          <a:prstGeom prst="ellipse">
            <a:avLst/>
          </a:prstGeom>
          <a:solidFill>
            <a:srgbClr val="E8792B"/>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Στον ιστότοπο πάτησε «ΓΙΝΕ ΜΕΛΟΣ».
</a:t>
            </a:r>
            <a:pPr indent="0" marL="0">
              <a:buNone/>
            </a:pPr>
            <a:r>
              <a:rPr lang="en-US" sz="1050" i="1" dirty="0">
                <a:solidFill>
                  <a:srgbClr val="6E7488"/>
                </a:solidFill>
                <a:latin typeface="Calibri" pitchFamily="34" charset="0"/>
                <a:ea typeface="Calibri" pitchFamily="34" charset="-122"/>
                <a:cs typeface="Calibri" pitchFamily="34" charset="-120"/>
              </a:rPr>
              <a:t>On the website, click “Become a member”.</a:t>
            </a:r>
            <a:endParaRPr lang="en-US" sz="1350" dirty="0"/>
          </a:p>
        </p:txBody>
      </p:sp>
      <p:sp>
        <p:nvSpPr>
          <p:cNvPr id="13" name="Shape 9"/>
          <p:cNvSpPr/>
          <p:nvPr/>
        </p:nvSpPr>
        <p:spPr>
          <a:xfrm>
            <a:off x="8366760" y="2377440"/>
            <a:ext cx="329184" cy="329184"/>
          </a:xfrm>
          <a:prstGeom prst="ellipse">
            <a:avLst/>
          </a:prstGeom>
          <a:solidFill>
            <a:srgbClr val="E8792B"/>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Στοιχεία, ΑΦΜ, email, τηλέφωνο, εμπειρία.
</a:t>
            </a:r>
            <a:pPr indent="0" marL="0">
              <a:buNone/>
            </a:pPr>
            <a:r>
              <a:rPr lang="en-US" sz="1050" i="1" dirty="0">
                <a:solidFill>
                  <a:srgbClr val="6E7488"/>
                </a:solidFill>
                <a:latin typeface="Calibri" pitchFamily="34" charset="0"/>
                <a:ea typeface="Calibri" pitchFamily="34" charset="-122"/>
                <a:cs typeface="Calibri" pitchFamily="34" charset="-120"/>
              </a:rPr>
              <a:t>Details, tax ID, email, phone, experience.</a:t>
            </a:r>
            <a:endParaRPr lang="en-US" sz="1350" dirty="0"/>
          </a:p>
        </p:txBody>
      </p:sp>
      <p:sp>
        <p:nvSpPr>
          <p:cNvPr id="16" name="Shape 12"/>
          <p:cNvSpPr/>
          <p:nvPr/>
        </p:nvSpPr>
        <p:spPr>
          <a:xfrm>
            <a:off x="8366760" y="3291840"/>
            <a:ext cx="329184" cy="329184"/>
          </a:xfrm>
          <a:prstGeom prst="ellipse">
            <a:avLst/>
          </a:prstGeom>
          <a:solidFill>
            <a:srgbClr val="E8792B"/>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Τι παρέχεις και τι θέλεις να αναθέτεις.
</a:t>
            </a:r>
            <a:pPr indent="0" marL="0">
              <a:buNone/>
            </a:pPr>
            <a:r>
              <a:rPr lang="en-US" sz="1050" i="1" dirty="0">
                <a:solidFill>
                  <a:srgbClr val="6E7488"/>
                </a:solidFill>
                <a:latin typeface="Calibri" pitchFamily="34" charset="0"/>
                <a:ea typeface="Calibri" pitchFamily="34" charset="-122"/>
                <a:cs typeface="Calibri" pitchFamily="34" charset="-120"/>
              </a:rPr>
              <a:t>What you offer and what you want to outsource.</a:t>
            </a:r>
            <a:endParaRPr lang="en-US" sz="1350" dirty="0"/>
          </a:p>
        </p:txBody>
      </p:sp>
      <p:sp>
        <p:nvSpPr>
          <p:cNvPr id="19" name="Shape 15"/>
          <p:cNvSpPr/>
          <p:nvPr/>
        </p:nvSpPr>
        <p:spPr>
          <a:xfrm>
            <a:off x="8366760" y="4206240"/>
            <a:ext cx="329184" cy="329184"/>
          </a:xfrm>
          <a:prstGeom prst="ellipse">
            <a:avLst/>
          </a:prstGeom>
          <a:solidFill>
            <a:srgbClr val="E8792B"/>
          </a:solidFill>
          <a:ln/>
        </p:spPr>
      </p:sp>
      <p:sp>
        <p:nvSpPr>
          <p:cNvPr id="20" name="Text 16"/>
          <p:cNvSpPr/>
          <p:nvPr/>
        </p:nvSpPr>
        <p:spPr>
          <a:xfrm>
            <a:off x="8366760" y="42062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1" name="Text 17"/>
          <p:cNvSpPr/>
          <p:nvPr/>
        </p:nvSpPr>
        <p:spPr>
          <a:xfrm>
            <a:off x="8823960" y="41513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Αποδέξου τους όρους και υπόβαλε.
</a:t>
            </a:r>
            <a:pPr indent="0" marL="0">
              <a:buNone/>
            </a:pPr>
            <a:r>
              <a:rPr lang="en-US" sz="1050" i="1" dirty="0">
                <a:solidFill>
                  <a:srgbClr val="6E7488"/>
                </a:solidFill>
                <a:latin typeface="Calibri" pitchFamily="34" charset="0"/>
                <a:ea typeface="Calibri" pitchFamily="34" charset="-122"/>
                <a:cs typeface="Calibri" pitchFamily="34" charset="-120"/>
              </a:rPr>
              <a:t>Accept the terms and submit.</a:t>
            </a:r>
            <a:endParaRPr lang="en-US" sz="1350" dirty="0"/>
          </a:p>
        </p:txBody>
      </p:sp>
      <p:sp>
        <p:nvSpPr>
          <p:cNvPr id="22" name="Shape 18"/>
          <p:cNvSpPr/>
          <p:nvPr/>
        </p:nvSpPr>
        <p:spPr>
          <a:xfrm>
            <a:off x="8366760" y="5212080"/>
            <a:ext cx="3429000" cy="786384"/>
          </a:xfrm>
          <a:prstGeom prst="roundRect">
            <a:avLst>
              <a:gd name="adj" fmla="val 6977"/>
            </a:avLst>
          </a:prstGeom>
          <a:solidFill>
            <a:srgbClr val="F5F7FC"/>
          </a:solidFill>
          <a:ln/>
        </p:spPr>
      </p:sp>
      <p:sp>
        <p:nvSpPr>
          <p:cNvPr id="23" name="Text 19"/>
          <p:cNvSpPr/>
          <p:nvPr/>
        </p:nvSpPr>
        <p:spPr>
          <a:xfrm>
            <a:off x="8503920" y="5257800"/>
            <a:ext cx="3154680" cy="694944"/>
          </a:xfrm>
          <a:prstGeom prst="rect">
            <a:avLst/>
          </a:prstGeom>
          <a:noFill/>
          <a:ln/>
        </p:spPr>
        <p:txBody>
          <a:bodyPr wrap="square" lIns="0" tIns="0" rIns="0" bIns="0" rtlCol="0" anchor="ctr"/>
          <a:lstStyle/>
          <a:p>
            <a:pPr indent="0" marL="0">
              <a:buNone/>
            </a:pPr>
            <a:r>
              <a:rPr lang="en-US" sz="1200" b="1" dirty="0">
                <a:solidFill>
                  <a:srgbClr val="1E2150"/>
                </a:solidFill>
                <a:latin typeface="Calibri" pitchFamily="34" charset="0"/>
                <a:ea typeface="Calibri" pitchFamily="34" charset="-122"/>
                <a:cs typeface="Calibri" pitchFamily="34" charset="-120"/>
              </a:rPr>
              <a:t>Κάθε αίτηση την εγκρίνει διαχειριστής.
</a:t>
            </a:r>
            <a:pPr indent="0" marL="0">
              <a:buNone/>
            </a:pPr>
            <a:r>
              <a:rPr lang="en-US" sz="1050" i="1" dirty="0">
                <a:solidFill>
                  <a:srgbClr val="6E7488"/>
                </a:solidFill>
                <a:latin typeface="Calibri" pitchFamily="34" charset="0"/>
                <a:ea typeface="Calibri" pitchFamily="34" charset="-122"/>
                <a:cs typeface="Calibri" pitchFamily="34" charset="-120"/>
              </a:rPr>
              <a:t>An administrator approves every application.</a:t>
            </a:r>
            <a:endParaRPr lang="en-US" sz="1200" dirty="0"/>
          </a:p>
        </p:txBody>
      </p:sp>
      <p:sp>
        <p:nvSpPr>
          <p:cNvPr id="24" name="Text 20"/>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5" name="Text 21"/>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Β</a:t>
            </a:r>
            <a:endParaRPr lang="en-US" sz="900" dirty="0"/>
          </a:p>
        </p:txBody>
      </p:sp>
      <p:sp>
        <p:nvSpPr>
          <p:cNvPr id="26" name="Text 22"/>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E8792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Σύνδεση: ένας λογαριασμός για όλα</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Signing in: one account for everything</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411480" y="1371600"/>
            <a:ext cx="7635240" cy="4109199"/>
          </a:xfrm>
          <a:prstGeom prst="roundRect">
            <a:avLst>
              <a:gd name="adj" fmla="val 1558"/>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10-login.jpg">    </p:cNvPr>
          <p:cNvPicPr>
            <a:picLocks noChangeAspect="1"/>
          </p:cNvPicPr>
          <p:nvPr/>
        </p:nvPicPr>
        <p:blipFill>
          <a:blip r:embed="rId1"/>
          <a:stretch>
            <a:fillRect/>
          </a:stretch>
        </p:blipFill>
        <p:spPr>
          <a:xfrm>
            <a:off x="484632" y="1444752"/>
            <a:ext cx="7488936" cy="3962895"/>
          </a:xfrm>
          <a:prstGeom prst="rect">
            <a:avLst/>
          </a:prstGeom>
        </p:spPr>
      </p:pic>
      <p:sp>
        <p:nvSpPr>
          <p:cNvPr id="10" name="Shape 6"/>
          <p:cNvSpPr/>
          <p:nvPr/>
        </p:nvSpPr>
        <p:spPr>
          <a:xfrm>
            <a:off x="8366760" y="1463040"/>
            <a:ext cx="329184" cy="329184"/>
          </a:xfrm>
          <a:prstGeom prst="ellipse">
            <a:avLst/>
          </a:prstGeom>
          <a:solidFill>
            <a:srgbClr val="E8792B"/>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«Σύνδεση» → «Σύνδεση με τον λογαριασμό Synergy».
</a:t>
            </a:r>
            <a:pPr indent="0" marL="0">
              <a:buNone/>
            </a:pPr>
            <a:r>
              <a:rPr lang="en-US" sz="1050" i="1" dirty="0">
                <a:solidFill>
                  <a:srgbClr val="6E7488"/>
                </a:solidFill>
                <a:latin typeface="Calibri" pitchFamily="34" charset="0"/>
                <a:ea typeface="Calibri" pitchFamily="34" charset="-122"/>
                <a:cs typeface="Calibri" pitchFamily="34" charset="-120"/>
              </a:rPr>
              <a:t>“Sign in” → “Sign in with the Synergy account”.</a:t>
            </a:r>
            <a:endParaRPr lang="en-US" sz="1350" dirty="0"/>
          </a:p>
        </p:txBody>
      </p:sp>
      <p:sp>
        <p:nvSpPr>
          <p:cNvPr id="13" name="Shape 9"/>
          <p:cNvSpPr/>
          <p:nvPr/>
        </p:nvSpPr>
        <p:spPr>
          <a:xfrm>
            <a:off x="8366760" y="2377440"/>
            <a:ext cx="329184" cy="329184"/>
          </a:xfrm>
          <a:prstGeom prst="ellipse">
            <a:avLst/>
          </a:prstGeom>
          <a:solidFill>
            <a:srgbClr val="E8792B"/>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Ανοίγει η κοινή σελίδα σύνδεσης του Synergy.
</a:t>
            </a:r>
            <a:pPr indent="0" marL="0">
              <a:buNone/>
            </a:pPr>
            <a:r>
              <a:rPr lang="en-US" sz="1050" i="1" dirty="0">
                <a:solidFill>
                  <a:srgbClr val="6E7488"/>
                </a:solidFill>
                <a:latin typeface="Calibri" pitchFamily="34" charset="0"/>
                <a:ea typeface="Calibri" pitchFamily="34" charset="-122"/>
                <a:cs typeface="Calibri" pitchFamily="34" charset="-120"/>
              </a:rPr>
              <a:t>The shared Synergy sign-in page opens.</a:t>
            </a:r>
            <a:endParaRPr lang="en-US" sz="1350" dirty="0"/>
          </a:p>
        </p:txBody>
      </p:sp>
      <p:sp>
        <p:nvSpPr>
          <p:cNvPr id="16" name="Shape 12"/>
          <p:cNvSpPr/>
          <p:nvPr/>
        </p:nvSpPr>
        <p:spPr>
          <a:xfrm>
            <a:off x="8366760" y="3291840"/>
            <a:ext cx="329184" cy="329184"/>
          </a:xfrm>
          <a:prstGeom prst="ellipse">
            <a:avLst/>
          </a:prstGeom>
          <a:solidFill>
            <a:srgbClr val="E8792B"/>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Email και κωδικός → «Σύνδεση».
</a:t>
            </a:r>
            <a:pPr indent="0" marL="0">
              <a:buNone/>
            </a:pPr>
            <a:r>
              <a:rPr lang="en-US" sz="1050" i="1" dirty="0">
                <a:solidFill>
                  <a:srgbClr val="6E7488"/>
                </a:solidFill>
                <a:latin typeface="Calibri" pitchFamily="34" charset="0"/>
                <a:ea typeface="Calibri" pitchFamily="34" charset="-122"/>
                <a:cs typeface="Calibri" pitchFamily="34" charset="-120"/>
              </a:rPr>
              <a:t>Email and password → “Sign in”.</a:t>
            </a:r>
            <a:endParaRPr lang="en-US" sz="1350" dirty="0"/>
          </a:p>
        </p:txBody>
      </p:sp>
      <p:sp>
        <p:nvSpPr>
          <p:cNvPr id="19" name="Shape 15"/>
          <p:cNvSpPr/>
          <p:nvPr/>
        </p:nvSpPr>
        <p:spPr>
          <a:xfrm>
            <a:off x="8366760" y="4206240"/>
            <a:ext cx="329184" cy="329184"/>
          </a:xfrm>
          <a:prstGeom prst="ellipse">
            <a:avLst/>
          </a:prstGeom>
          <a:solidFill>
            <a:srgbClr val="E8792B"/>
          </a:solidFill>
          <a:ln/>
        </p:spPr>
      </p:sp>
      <p:sp>
        <p:nvSpPr>
          <p:cNvPr id="20" name="Text 16"/>
          <p:cNvSpPr/>
          <p:nvPr/>
        </p:nvSpPr>
        <p:spPr>
          <a:xfrm>
            <a:off x="8366760" y="42062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1" name="Text 17"/>
          <p:cNvSpPr/>
          <p:nvPr/>
        </p:nvSpPr>
        <p:spPr>
          <a:xfrm>
            <a:off x="8823960" y="41513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Μπαίνεις και στην Academy χωρίς δεύτερη σύνδεση.
</a:t>
            </a:r>
            <a:pPr indent="0" marL="0">
              <a:buNone/>
            </a:pPr>
            <a:r>
              <a:rPr lang="en-US" sz="1050" i="1" dirty="0">
                <a:solidFill>
                  <a:srgbClr val="6E7488"/>
                </a:solidFill>
                <a:latin typeface="Calibri" pitchFamily="34" charset="0"/>
                <a:ea typeface="Calibri" pitchFamily="34" charset="-122"/>
                <a:cs typeface="Calibri" pitchFamily="34" charset="-120"/>
              </a:rPr>
              <a:t>You are also signed in to the Academy.</a:t>
            </a:r>
            <a:endParaRPr lang="en-US" sz="1350" dirty="0"/>
          </a:p>
        </p:txBody>
      </p:sp>
      <p:sp>
        <p:nvSpPr>
          <p:cNvPr id="22" name="Text 18"/>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3" name="Text 19"/>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Β</a:t>
            </a:r>
            <a:endParaRPr lang="en-US" sz="900" dirty="0"/>
          </a:p>
        </p:txBody>
      </p:sp>
      <p:sp>
        <p:nvSpPr>
          <p:cNvPr id="24" name="Text 20"/>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E8792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Η κοινή σελίδα σύνδεσης</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The shared sign-in page</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1739448" y="1325880"/>
            <a:ext cx="8682624" cy="4663440"/>
          </a:xfrm>
          <a:prstGeom prst="roundRect">
            <a:avLst>
              <a:gd name="adj" fmla="val 1373"/>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11-sso-shared-login.jpg">    </p:cNvPr>
          <p:cNvPicPr>
            <a:picLocks noChangeAspect="1"/>
          </p:cNvPicPr>
          <p:nvPr/>
        </p:nvPicPr>
        <p:blipFill>
          <a:blip r:embed="rId1"/>
          <a:stretch>
            <a:fillRect/>
          </a:stretch>
        </p:blipFill>
        <p:spPr>
          <a:xfrm>
            <a:off x="1812600" y="1399032"/>
            <a:ext cx="8536320" cy="4517136"/>
          </a:xfrm>
          <a:prstGeom prst="rect">
            <a:avLst/>
          </a:prstGeom>
        </p:spPr>
      </p:pic>
      <p:sp>
        <p:nvSpPr>
          <p:cNvPr id="10" name="Text 6"/>
          <p:cNvSpPr/>
          <p:nvPr/>
        </p:nvSpPr>
        <p:spPr>
          <a:xfrm>
            <a:off x="457200" y="6053328"/>
            <a:ext cx="11247120" cy="365760"/>
          </a:xfrm>
          <a:prstGeom prst="rect">
            <a:avLst/>
          </a:prstGeom>
          <a:noFill/>
          <a:ln/>
        </p:spPr>
        <p:txBody>
          <a:bodyPr wrap="square" lIns="0" tIns="0" rIns="0" bIns="0" rtlCol="0" anchor="ctr"/>
          <a:lstStyle/>
          <a:p>
            <a:pPr algn="ctr" indent="0" marL="0">
              <a:buNone/>
            </a:pPr>
            <a:r>
              <a:rPr lang="en-US" sz="1300" b="1" dirty="0">
                <a:solidFill>
                  <a:srgbClr val="1E2150"/>
                </a:solidFill>
                <a:latin typeface="Calibri" pitchFamily="34" charset="0"/>
                <a:ea typeface="Calibri" pitchFamily="34" charset="-122"/>
                <a:cs typeface="Calibri" pitchFamily="34" charset="-120"/>
              </a:rPr>
              <a:t>Γράφει πού θα συνεχίσεις: εδώ, «Synergy Network».   </a:t>
            </a:r>
            <a:pPr algn="ctr" indent="0" marL="0">
              <a:buNone/>
            </a:pPr>
            <a:r>
              <a:rPr lang="en-US" sz="1100" i="1" dirty="0">
                <a:solidFill>
                  <a:srgbClr val="6E7488"/>
                </a:solidFill>
                <a:latin typeface="Calibri" pitchFamily="34" charset="0"/>
                <a:ea typeface="Calibri" pitchFamily="34" charset="-122"/>
                <a:cs typeface="Calibri" pitchFamily="34" charset="-120"/>
              </a:rPr>
              <a:t>It says where you will continue: here, “Synergy Network”.</a:t>
            </a:r>
            <a:endParaRPr lang="en-US" sz="1300" dirty="0"/>
          </a:p>
        </p:txBody>
      </p:sp>
      <p:sp>
        <p:nvSpPr>
          <p:cNvPr id="11" name="Text 7"/>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12" name="Text 8"/>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Β</a:t>
            </a:r>
            <a:endParaRPr lang="en-US" sz="900" dirty="0"/>
          </a:p>
        </p:txBody>
      </p:sp>
      <p:sp>
        <p:nvSpPr>
          <p:cNvPr id="13" name="Text 9"/>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E8792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Οι ενέργειές μου</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My actions</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411480" y="1371600"/>
            <a:ext cx="7635240" cy="4025989"/>
          </a:xfrm>
          <a:prstGeom prst="roundRect">
            <a:avLst>
              <a:gd name="adj" fmla="val 1590"/>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24-my-actions.jpg">    </p:cNvPr>
          <p:cNvPicPr>
            <a:picLocks noChangeAspect="1"/>
          </p:cNvPicPr>
          <p:nvPr/>
        </p:nvPicPr>
        <p:blipFill>
          <a:blip r:embed="rId1"/>
          <a:stretch>
            <a:fillRect/>
          </a:stretch>
        </p:blipFill>
        <p:spPr>
          <a:xfrm>
            <a:off x="484632" y="1444752"/>
            <a:ext cx="7488936" cy="3879685"/>
          </a:xfrm>
          <a:prstGeom prst="rect">
            <a:avLst/>
          </a:prstGeom>
        </p:spPr>
      </p:pic>
      <p:sp>
        <p:nvSpPr>
          <p:cNvPr id="10" name="Shape 6"/>
          <p:cNvSpPr/>
          <p:nvPr/>
        </p:nvSpPr>
        <p:spPr>
          <a:xfrm>
            <a:off x="8366760" y="1463040"/>
            <a:ext cx="329184" cy="329184"/>
          </a:xfrm>
          <a:prstGeom prst="ellipse">
            <a:avLst/>
          </a:prstGeom>
          <a:solidFill>
            <a:srgbClr val="2F6FEB"/>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«Η σειρά σου»: μία κάρτα, ένα κουμπί.
</a:t>
            </a:r>
            <a:pPr indent="0" marL="0">
              <a:buNone/>
            </a:pPr>
            <a:r>
              <a:rPr lang="en-US" sz="1050" i="1" dirty="0">
                <a:solidFill>
                  <a:srgbClr val="6E7488"/>
                </a:solidFill>
                <a:latin typeface="Calibri" pitchFamily="34" charset="0"/>
                <a:ea typeface="Calibri" pitchFamily="34" charset="-122"/>
                <a:cs typeface="Calibri" pitchFamily="34" charset="-120"/>
              </a:rPr>
              <a:t>“Your turn”: one card, one button.</a:t>
            </a:r>
            <a:endParaRPr lang="en-US" sz="1350" dirty="0"/>
          </a:p>
        </p:txBody>
      </p:sp>
      <p:sp>
        <p:nvSpPr>
          <p:cNvPr id="13" name="Shape 9"/>
          <p:cNvSpPr/>
          <p:nvPr/>
        </p:nvSpPr>
        <p:spPr>
          <a:xfrm>
            <a:off x="8366760" y="2377440"/>
            <a:ext cx="329184" cy="329184"/>
          </a:xfrm>
          <a:prstGeom prst="ellipse">
            <a:avLst/>
          </a:prstGeom>
          <a:solidFill>
            <a:srgbClr val="2F6FEB"/>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«Περιμένεις άλλους»: τι εκκρεμεί αλλού.
</a:t>
            </a:r>
            <a:pPr indent="0" marL="0">
              <a:buNone/>
            </a:pPr>
            <a:r>
              <a:rPr lang="en-US" sz="1050" i="1" dirty="0">
                <a:solidFill>
                  <a:srgbClr val="6E7488"/>
                </a:solidFill>
                <a:latin typeface="Calibri" pitchFamily="34" charset="0"/>
                <a:ea typeface="Calibri" pitchFamily="34" charset="-122"/>
                <a:cs typeface="Calibri" pitchFamily="34" charset="-120"/>
              </a:rPr>
              <a:t>“Waiting for others”: what is pending elsewhere.</a:t>
            </a:r>
            <a:endParaRPr lang="en-US" sz="1350" dirty="0"/>
          </a:p>
        </p:txBody>
      </p:sp>
      <p:sp>
        <p:nvSpPr>
          <p:cNvPr id="16" name="Shape 12"/>
          <p:cNvSpPr/>
          <p:nvPr/>
        </p:nvSpPr>
        <p:spPr>
          <a:xfrm>
            <a:off x="8366760" y="3291840"/>
            <a:ext cx="329184" cy="329184"/>
          </a:xfrm>
          <a:prstGeom prst="ellipse">
            <a:avLst/>
          </a:prstGeom>
          <a:solidFill>
            <a:srgbClr val="2F6FEB"/>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Κάτω από το μενού: Ιστότοπος, Κέντρο υποστήριξης, Academy.
</a:t>
            </a:r>
            <a:pPr indent="0" marL="0">
              <a:buNone/>
            </a:pPr>
            <a:r>
              <a:rPr lang="en-US" sz="1050" i="1" dirty="0">
                <a:solidFill>
                  <a:srgbClr val="6E7488"/>
                </a:solidFill>
                <a:latin typeface="Calibri" pitchFamily="34" charset="0"/>
                <a:ea typeface="Calibri" pitchFamily="34" charset="-122"/>
                <a:cs typeface="Calibri" pitchFamily="34" charset="-120"/>
              </a:rPr>
              <a:t>Below the menu: Website, Support centre, Academy.</a:t>
            </a:r>
            <a:endParaRPr lang="en-US" sz="1350" dirty="0"/>
          </a:p>
        </p:txBody>
      </p:sp>
      <p:sp>
        <p:nvSpPr>
          <p:cNvPr id="19" name="Shape 15"/>
          <p:cNvSpPr/>
          <p:nvPr/>
        </p:nvSpPr>
        <p:spPr>
          <a:xfrm>
            <a:off x="8366760" y="4206240"/>
            <a:ext cx="329184" cy="329184"/>
          </a:xfrm>
          <a:prstGeom prst="ellipse">
            <a:avLst/>
          </a:prstGeom>
          <a:solidFill>
            <a:srgbClr val="2F6FEB"/>
          </a:solidFill>
          <a:ln/>
        </p:spPr>
      </p:sp>
      <p:sp>
        <p:nvSpPr>
          <p:cNvPr id="20" name="Text 16"/>
          <p:cNvSpPr/>
          <p:nvPr/>
        </p:nvSpPr>
        <p:spPr>
          <a:xfrm>
            <a:off x="8366760" y="42062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1" name="Text 17"/>
          <p:cNvSpPr/>
          <p:nvPr/>
        </p:nvSpPr>
        <p:spPr>
          <a:xfrm>
            <a:off x="8823960" y="41513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Κάτω αριστερά: Οδηγίες χρήσης, κωδικός, αποσύνδεση.
</a:t>
            </a:r>
            <a:pPr indent="0" marL="0">
              <a:buNone/>
            </a:pPr>
            <a:r>
              <a:rPr lang="en-US" sz="1050" i="1" dirty="0">
                <a:solidFill>
                  <a:srgbClr val="6E7488"/>
                </a:solidFill>
                <a:latin typeface="Calibri" pitchFamily="34" charset="0"/>
                <a:ea typeface="Calibri" pitchFamily="34" charset="-122"/>
                <a:cs typeface="Calibri" pitchFamily="34" charset="-120"/>
              </a:rPr>
              <a:t>Bottom left: manual, password, sign out.</a:t>
            </a:r>
            <a:endParaRPr lang="en-US" sz="1350" dirty="0"/>
          </a:p>
        </p:txBody>
      </p:sp>
      <p:sp>
        <p:nvSpPr>
          <p:cNvPr id="22" name="Text 18"/>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3" name="Text 19"/>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Β</a:t>
            </a:r>
            <a:endParaRPr lang="en-US" sz="900" dirty="0"/>
          </a:p>
        </p:txBody>
      </p:sp>
      <p:sp>
        <p:nvSpPr>
          <p:cNvPr id="24" name="Text 20"/>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E8792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Υποθέσεις</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Cases</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411480" y="1371600"/>
            <a:ext cx="7635240" cy="4025989"/>
          </a:xfrm>
          <a:prstGeom prst="roundRect">
            <a:avLst>
              <a:gd name="adj" fmla="val 1590"/>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37-cases-list.jpg">    </p:cNvPr>
          <p:cNvPicPr>
            <a:picLocks noChangeAspect="1"/>
          </p:cNvPicPr>
          <p:nvPr/>
        </p:nvPicPr>
        <p:blipFill>
          <a:blip r:embed="rId1"/>
          <a:stretch>
            <a:fillRect/>
          </a:stretch>
        </p:blipFill>
        <p:spPr>
          <a:xfrm>
            <a:off x="484632" y="1444752"/>
            <a:ext cx="7488936" cy="3879685"/>
          </a:xfrm>
          <a:prstGeom prst="rect">
            <a:avLst/>
          </a:prstGeom>
        </p:spPr>
      </p:pic>
      <p:sp>
        <p:nvSpPr>
          <p:cNvPr id="10" name="Shape 6"/>
          <p:cNvSpPr/>
          <p:nvPr/>
        </p:nvSpPr>
        <p:spPr>
          <a:xfrm>
            <a:off x="8366760" y="1463040"/>
            <a:ext cx="329184" cy="329184"/>
          </a:xfrm>
          <a:prstGeom prst="ellipse">
            <a:avLst/>
          </a:prstGeom>
          <a:solidFill>
            <a:srgbClr val="2F6FEB"/>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Όλες οι δουλειές σου σε μία λίστα.
</a:t>
            </a:r>
            <a:pPr indent="0" marL="0">
              <a:buNone/>
            </a:pPr>
            <a:r>
              <a:rPr lang="en-US" sz="1050" i="1" dirty="0">
                <a:solidFill>
                  <a:srgbClr val="6E7488"/>
                </a:solidFill>
                <a:latin typeface="Calibri" pitchFamily="34" charset="0"/>
                <a:ea typeface="Calibri" pitchFamily="34" charset="-122"/>
                <a:cs typeface="Calibri" pitchFamily="34" charset="-120"/>
              </a:rPr>
              <a:t>All your jobs in one list.</a:t>
            </a:r>
            <a:endParaRPr lang="en-US" sz="1350" dirty="0"/>
          </a:p>
        </p:txBody>
      </p:sp>
      <p:sp>
        <p:nvSpPr>
          <p:cNvPr id="13" name="Shape 9"/>
          <p:cNvSpPr/>
          <p:nvPr/>
        </p:nvSpPr>
        <p:spPr>
          <a:xfrm>
            <a:off x="8366760" y="2377440"/>
            <a:ext cx="329184" cy="329184"/>
          </a:xfrm>
          <a:prstGeom prst="ellipse">
            <a:avLst/>
          </a:prstGeom>
          <a:solidFill>
            <a:srgbClr val="2F6FEB"/>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Φίλτρα: Όλες, Η σειρά μου, Περιμένω άλλους, Κλειστές.
</a:t>
            </a:r>
            <a:pPr indent="0" marL="0">
              <a:buNone/>
            </a:pPr>
            <a:r>
              <a:rPr lang="en-US" sz="1050" i="1" dirty="0">
                <a:solidFill>
                  <a:srgbClr val="6E7488"/>
                </a:solidFill>
                <a:latin typeface="Calibri" pitchFamily="34" charset="0"/>
                <a:ea typeface="Calibri" pitchFamily="34" charset="-122"/>
                <a:cs typeface="Calibri" pitchFamily="34" charset="-120"/>
              </a:rPr>
              <a:t>Filters: All, My turn, Waiting, Closed.</a:t>
            </a:r>
            <a:endParaRPr lang="en-US" sz="1350" dirty="0"/>
          </a:p>
        </p:txBody>
      </p:sp>
      <p:sp>
        <p:nvSpPr>
          <p:cNvPr id="16" name="Shape 12"/>
          <p:cNvSpPr/>
          <p:nvPr/>
        </p:nvSpPr>
        <p:spPr>
          <a:xfrm>
            <a:off x="8366760" y="3291840"/>
            <a:ext cx="329184" cy="329184"/>
          </a:xfrm>
          <a:prstGeom prst="ellipse">
            <a:avLst/>
          </a:prstGeom>
          <a:solidFill>
            <a:srgbClr val="2F6FEB"/>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Αναζήτηση και σειρά.
</a:t>
            </a:r>
            <a:pPr indent="0" marL="0">
              <a:buNone/>
            </a:pPr>
            <a:r>
              <a:rPr lang="en-US" sz="1050" i="1" dirty="0">
                <a:solidFill>
                  <a:srgbClr val="6E7488"/>
                </a:solidFill>
                <a:latin typeface="Calibri" pitchFamily="34" charset="0"/>
                <a:ea typeface="Calibri" pitchFamily="34" charset="-122"/>
                <a:cs typeface="Calibri" pitchFamily="34" charset="-120"/>
              </a:rPr>
              <a:t>Search and sort.</a:t>
            </a:r>
            <a:endParaRPr lang="en-US" sz="1350" dirty="0"/>
          </a:p>
        </p:txBody>
      </p:sp>
      <p:sp>
        <p:nvSpPr>
          <p:cNvPr id="19" name="Shape 15"/>
          <p:cNvSpPr/>
          <p:nvPr/>
        </p:nvSpPr>
        <p:spPr>
          <a:xfrm>
            <a:off x="8366760" y="4206240"/>
            <a:ext cx="329184" cy="329184"/>
          </a:xfrm>
          <a:prstGeom prst="ellipse">
            <a:avLst/>
          </a:prstGeom>
          <a:solidFill>
            <a:srgbClr val="2F6FEB"/>
          </a:solidFill>
          <a:ln/>
        </p:spPr>
      </p:sp>
      <p:sp>
        <p:nvSpPr>
          <p:cNvPr id="20" name="Text 16"/>
          <p:cNvSpPr/>
          <p:nvPr/>
        </p:nvSpPr>
        <p:spPr>
          <a:xfrm>
            <a:off x="8366760" y="42062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1" name="Text 17"/>
          <p:cNvSpPr/>
          <p:nvPr/>
        </p:nvSpPr>
        <p:spPr>
          <a:xfrm>
            <a:off x="8823960" y="41513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Πάτησε μια υπόθεση για να την ανοίξεις.
</a:t>
            </a:r>
            <a:pPr indent="0" marL="0">
              <a:buNone/>
            </a:pPr>
            <a:r>
              <a:rPr lang="en-US" sz="1050" i="1" dirty="0">
                <a:solidFill>
                  <a:srgbClr val="6E7488"/>
                </a:solidFill>
                <a:latin typeface="Calibri" pitchFamily="34" charset="0"/>
                <a:ea typeface="Calibri" pitchFamily="34" charset="-122"/>
                <a:cs typeface="Calibri" pitchFamily="34" charset="-120"/>
              </a:rPr>
              <a:t>Click a case to open it.</a:t>
            </a:r>
            <a:endParaRPr lang="en-US" sz="1350" dirty="0"/>
          </a:p>
        </p:txBody>
      </p:sp>
      <p:sp>
        <p:nvSpPr>
          <p:cNvPr id="22" name="Text 18"/>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3" name="Text 19"/>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Β</a:t>
            </a:r>
            <a:endParaRPr lang="en-US" sz="900" dirty="0"/>
          </a:p>
        </p:txBody>
      </p:sp>
      <p:sp>
        <p:nvSpPr>
          <p:cNvPr id="24" name="Text 20"/>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E8792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Ειδοποιήσεις μέσα στο site</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In-site notifications</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411480" y="1371600"/>
            <a:ext cx="7635240" cy="4025989"/>
          </a:xfrm>
          <a:prstGeom prst="roundRect">
            <a:avLst>
              <a:gd name="adj" fmla="val 1590"/>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47-case-notice.jpg">    </p:cNvPr>
          <p:cNvPicPr>
            <a:picLocks noChangeAspect="1"/>
          </p:cNvPicPr>
          <p:nvPr/>
        </p:nvPicPr>
        <p:blipFill>
          <a:blip r:embed="rId1"/>
          <a:stretch>
            <a:fillRect/>
          </a:stretch>
        </p:blipFill>
        <p:spPr>
          <a:xfrm>
            <a:off x="484632" y="1444752"/>
            <a:ext cx="7488936" cy="3879685"/>
          </a:xfrm>
          <a:prstGeom prst="rect">
            <a:avLst/>
          </a:prstGeom>
        </p:spPr>
      </p:pic>
      <p:sp>
        <p:nvSpPr>
          <p:cNvPr id="10" name="Shape 6"/>
          <p:cNvSpPr/>
          <p:nvPr/>
        </p:nvSpPr>
        <p:spPr>
          <a:xfrm>
            <a:off x="8366760" y="1463040"/>
            <a:ext cx="329184" cy="329184"/>
          </a:xfrm>
          <a:prstGeom prst="ellipse">
            <a:avLst/>
          </a:prstGeom>
          <a:solidFill>
            <a:srgbClr val="2F6FEB"/>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Κάτι έγινε; Ειδοποίηση κάτω δεξιά.
</a:t>
            </a:r>
            <a:pPr indent="0" marL="0">
              <a:buNone/>
            </a:pPr>
            <a:r>
              <a:rPr lang="en-US" sz="1050" i="1" dirty="0">
                <a:solidFill>
                  <a:srgbClr val="6E7488"/>
                </a:solidFill>
                <a:latin typeface="Calibri" pitchFamily="34" charset="0"/>
                <a:ea typeface="Calibri" pitchFamily="34" charset="-122"/>
                <a:cs typeface="Calibri" pitchFamily="34" charset="-120"/>
              </a:rPr>
              <a:t>Something happened? A notice at the bottom right.</a:t>
            </a:r>
            <a:endParaRPr lang="en-US" sz="1350" dirty="0"/>
          </a:p>
        </p:txBody>
      </p:sp>
      <p:sp>
        <p:nvSpPr>
          <p:cNvPr id="13" name="Shape 9"/>
          <p:cNvSpPr/>
          <p:nvPr/>
        </p:nvSpPr>
        <p:spPr>
          <a:xfrm>
            <a:off x="8366760" y="2377440"/>
            <a:ext cx="329184" cy="329184"/>
          </a:xfrm>
          <a:prstGeom prst="ellipse">
            <a:avLst/>
          </a:prstGeom>
          <a:solidFill>
            <a:srgbClr val="2F6FEB"/>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«Άνοιξε την υπόθεση» ή «Εντάξει».
</a:t>
            </a:r>
            <a:pPr indent="0" marL="0">
              <a:buNone/>
            </a:pPr>
            <a:r>
              <a:rPr lang="en-US" sz="1050" i="1" dirty="0">
                <a:solidFill>
                  <a:srgbClr val="6E7488"/>
                </a:solidFill>
                <a:latin typeface="Calibri" pitchFamily="34" charset="0"/>
                <a:ea typeface="Calibri" pitchFamily="34" charset="-122"/>
                <a:cs typeface="Calibri" pitchFamily="34" charset="-120"/>
              </a:rPr>
              <a:t>“Open the case” or “OK”.</a:t>
            </a:r>
            <a:endParaRPr lang="en-US" sz="1350" dirty="0"/>
          </a:p>
        </p:txBody>
      </p:sp>
      <p:sp>
        <p:nvSpPr>
          <p:cNvPr id="16" name="Shape 12"/>
          <p:cNvSpPr/>
          <p:nvPr/>
        </p:nvSpPr>
        <p:spPr>
          <a:xfrm>
            <a:off x="8366760" y="3291840"/>
            <a:ext cx="329184" cy="329184"/>
          </a:xfrm>
          <a:prstGeom prst="ellipse">
            <a:avLst/>
          </a:prstGeom>
          <a:solidFill>
            <a:srgbClr val="2F6FEB"/>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Αριθμός στο μενού και κάρτα «νέο».
</a:t>
            </a:r>
            <a:pPr indent="0" marL="0">
              <a:buNone/>
            </a:pPr>
            <a:r>
              <a:rPr lang="en-US" sz="1050" i="1" dirty="0">
                <a:solidFill>
                  <a:srgbClr val="6E7488"/>
                </a:solidFill>
                <a:latin typeface="Calibri" pitchFamily="34" charset="0"/>
                <a:ea typeface="Calibri" pitchFamily="34" charset="-122"/>
                <a:cs typeface="Calibri" pitchFamily="34" charset="-120"/>
              </a:rPr>
              <a:t>A number in the menu and a “new” card.</a:t>
            </a:r>
            <a:endParaRPr lang="en-US" sz="1350" dirty="0"/>
          </a:p>
        </p:txBody>
      </p:sp>
      <p:sp>
        <p:nvSpPr>
          <p:cNvPr id="19" name="Shape 15"/>
          <p:cNvSpPr/>
          <p:nvPr/>
        </p:nvSpPr>
        <p:spPr>
          <a:xfrm>
            <a:off x="8366760" y="4206240"/>
            <a:ext cx="329184" cy="329184"/>
          </a:xfrm>
          <a:prstGeom prst="ellipse">
            <a:avLst/>
          </a:prstGeom>
          <a:solidFill>
            <a:srgbClr val="2F6FEB"/>
          </a:solidFill>
          <a:ln/>
        </p:spPr>
      </p:sp>
      <p:sp>
        <p:nvSpPr>
          <p:cNvPr id="20" name="Text 16"/>
          <p:cNvSpPr/>
          <p:nvPr/>
        </p:nvSpPr>
        <p:spPr>
          <a:xfrm>
            <a:off x="8366760" y="42062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1" name="Text 17"/>
          <p:cNvSpPr/>
          <p:nvPr/>
        </p:nvSpPr>
        <p:spPr>
          <a:xfrm>
            <a:off x="8823960" y="41513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Ανοιχτή υπόθεση: ανανεώνεται μόνη της.
</a:t>
            </a:r>
            <a:pPr indent="0" marL="0">
              <a:buNone/>
            </a:pPr>
            <a:r>
              <a:rPr lang="en-US" sz="1050" i="1" dirty="0">
                <a:solidFill>
                  <a:srgbClr val="6E7488"/>
                </a:solidFill>
                <a:latin typeface="Calibri" pitchFamily="34" charset="0"/>
                <a:ea typeface="Calibri" pitchFamily="34" charset="-122"/>
                <a:cs typeface="Calibri" pitchFamily="34" charset="-120"/>
              </a:rPr>
              <a:t>An open case refreshes by itself.</a:t>
            </a:r>
            <a:endParaRPr lang="en-US" sz="1350" dirty="0"/>
          </a:p>
        </p:txBody>
      </p:sp>
      <p:sp>
        <p:nvSpPr>
          <p:cNvPr id="22" name="Shape 18"/>
          <p:cNvSpPr/>
          <p:nvPr/>
        </p:nvSpPr>
        <p:spPr>
          <a:xfrm>
            <a:off x="8366760" y="5212080"/>
            <a:ext cx="3429000" cy="786384"/>
          </a:xfrm>
          <a:prstGeom prst="roundRect">
            <a:avLst>
              <a:gd name="adj" fmla="val 6977"/>
            </a:avLst>
          </a:prstGeom>
          <a:solidFill>
            <a:srgbClr val="F5F7FC"/>
          </a:solidFill>
          <a:ln/>
        </p:spPr>
      </p:sp>
      <p:sp>
        <p:nvSpPr>
          <p:cNvPr id="23" name="Text 19"/>
          <p:cNvSpPr/>
          <p:nvPr/>
        </p:nvSpPr>
        <p:spPr>
          <a:xfrm>
            <a:off x="8503920" y="5257800"/>
            <a:ext cx="3154680" cy="694944"/>
          </a:xfrm>
          <a:prstGeom prst="rect">
            <a:avLst/>
          </a:prstGeom>
          <a:noFill/>
          <a:ln/>
        </p:spPr>
        <p:txBody>
          <a:bodyPr wrap="square" lIns="0" tIns="0" rIns="0" bIns="0" rtlCol="0" anchor="ctr"/>
          <a:lstStyle/>
          <a:p>
            <a:pPr indent="0" marL="0">
              <a:buNone/>
            </a:pPr>
            <a:r>
              <a:rPr lang="en-US" sz="1200" b="1" dirty="0">
                <a:solidFill>
                  <a:srgbClr val="1E2150"/>
                </a:solidFill>
                <a:latin typeface="Calibri" pitchFamily="34" charset="0"/>
                <a:ea typeface="Calibri" pitchFamily="34" charset="-122"/>
                <a:cs typeface="Calibri" pitchFamily="34" charset="-120"/>
              </a:rPr>
              <a:t>Έρχεται και email, όπως πριν.
</a:t>
            </a:r>
            <a:pPr indent="0" marL="0">
              <a:buNone/>
            </a:pPr>
            <a:r>
              <a:rPr lang="en-US" sz="1050" i="1" dirty="0">
                <a:solidFill>
                  <a:srgbClr val="6E7488"/>
                </a:solidFill>
                <a:latin typeface="Calibri" pitchFamily="34" charset="0"/>
                <a:ea typeface="Calibri" pitchFamily="34" charset="-122"/>
                <a:cs typeface="Calibri" pitchFamily="34" charset="-120"/>
              </a:rPr>
              <a:t>An email comes too.</a:t>
            </a:r>
            <a:endParaRPr lang="en-US" sz="1200" dirty="0"/>
          </a:p>
        </p:txBody>
      </p:sp>
      <p:sp>
        <p:nvSpPr>
          <p:cNvPr id="24" name="Text 20"/>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5" name="Text 21"/>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Β</a:t>
            </a:r>
            <a:endParaRPr lang="en-US" sz="900" dirty="0"/>
          </a:p>
        </p:txBody>
      </p:sp>
      <p:sp>
        <p:nvSpPr>
          <p:cNvPr id="26" name="Text 22"/>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9B59B6"/>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Ο λογαριασμός μου</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My account</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411480" y="1371600"/>
            <a:ext cx="7635240" cy="4025989"/>
          </a:xfrm>
          <a:prstGeom prst="roundRect">
            <a:avLst>
              <a:gd name="adj" fmla="val 1590"/>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28-change-password.jpg">    </p:cNvPr>
          <p:cNvPicPr>
            <a:picLocks noChangeAspect="1"/>
          </p:cNvPicPr>
          <p:nvPr/>
        </p:nvPicPr>
        <p:blipFill>
          <a:blip r:embed="rId1"/>
          <a:stretch>
            <a:fillRect/>
          </a:stretch>
        </p:blipFill>
        <p:spPr>
          <a:xfrm>
            <a:off x="484632" y="1444752"/>
            <a:ext cx="7488936" cy="3879685"/>
          </a:xfrm>
          <a:prstGeom prst="rect">
            <a:avLst/>
          </a:prstGeom>
        </p:spPr>
      </p:pic>
      <p:sp>
        <p:nvSpPr>
          <p:cNvPr id="10" name="Shape 6"/>
          <p:cNvSpPr/>
          <p:nvPr/>
        </p:nvSpPr>
        <p:spPr>
          <a:xfrm>
            <a:off x="8366760" y="1463040"/>
            <a:ext cx="329184" cy="329184"/>
          </a:xfrm>
          <a:prstGeom prst="ellipse">
            <a:avLst/>
          </a:prstGeom>
          <a:solidFill>
            <a:srgbClr val="9B59B6"/>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Κάτω αριστερά: «Αλλαγή κωδικού».
</a:t>
            </a:r>
            <a:pPr indent="0" marL="0">
              <a:buNone/>
            </a:pPr>
            <a:r>
              <a:rPr lang="en-US" sz="1050" i="1" dirty="0">
                <a:solidFill>
                  <a:srgbClr val="6E7488"/>
                </a:solidFill>
                <a:latin typeface="Calibri" pitchFamily="34" charset="0"/>
                <a:ea typeface="Calibri" pitchFamily="34" charset="-122"/>
                <a:cs typeface="Calibri" pitchFamily="34" charset="-120"/>
              </a:rPr>
              <a:t>Bottom left: “Change password”.</a:t>
            </a:r>
            <a:endParaRPr lang="en-US" sz="1350" dirty="0"/>
          </a:p>
        </p:txBody>
      </p:sp>
      <p:sp>
        <p:nvSpPr>
          <p:cNvPr id="13" name="Shape 9"/>
          <p:cNvSpPr/>
          <p:nvPr/>
        </p:nvSpPr>
        <p:spPr>
          <a:xfrm>
            <a:off x="8366760" y="2377440"/>
            <a:ext cx="329184" cy="329184"/>
          </a:xfrm>
          <a:prstGeom prst="ellipse">
            <a:avLst/>
          </a:prstGeom>
          <a:solidFill>
            <a:srgbClr val="9B59B6"/>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Παλιός κωδικός και δύο φορές ο νέος.
</a:t>
            </a:r>
            <a:pPr indent="0" marL="0">
              <a:buNone/>
            </a:pPr>
            <a:r>
              <a:rPr lang="en-US" sz="1050" i="1" dirty="0">
                <a:solidFill>
                  <a:srgbClr val="6E7488"/>
                </a:solidFill>
                <a:latin typeface="Calibri" pitchFamily="34" charset="0"/>
                <a:ea typeface="Calibri" pitchFamily="34" charset="-122"/>
                <a:cs typeface="Calibri" pitchFamily="34" charset="-120"/>
              </a:rPr>
              <a:t>Old password, new one twice.</a:t>
            </a:r>
            <a:endParaRPr lang="en-US" sz="1350" dirty="0"/>
          </a:p>
        </p:txBody>
      </p:sp>
      <p:sp>
        <p:nvSpPr>
          <p:cNvPr id="16" name="Shape 12"/>
          <p:cNvSpPr/>
          <p:nvPr/>
        </p:nvSpPr>
        <p:spPr>
          <a:xfrm>
            <a:off x="8366760" y="3291840"/>
            <a:ext cx="329184" cy="329184"/>
          </a:xfrm>
          <a:prstGeom prst="ellipse">
            <a:avLst/>
          </a:prstGeom>
          <a:solidFill>
            <a:srgbClr val="9B59B6"/>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Ένας κωδικός για όλους τους χώρους.
</a:t>
            </a:r>
            <a:pPr indent="0" marL="0">
              <a:buNone/>
            </a:pPr>
            <a:r>
              <a:rPr lang="en-US" sz="1050" i="1" dirty="0">
                <a:solidFill>
                  <a:srgbClr val="6E7488"/>
                </a:solidFill>
                <a:latin typeface="Calibri" pitchFamily="34" charset="0"/>
                <a:ea typeface="Calibri" pitchFamily="34" charset="-122"/>
                <a:cs typeface="Calibri" pitchFamily="34" charset="-120"/>
              </a:rPr>
              <a:t>One password for every space.</a:t>
            </a:r>
            <a:endParaRPr lang="en-US" sz="1350" dirty="0"/>
          </a:p>
        </p:txBody>
      </p:sp>
      <p:sp>
        <p:nvSpPr>
          <p:cNvPr id="19" name="Shape 15"/>
          <p:cNvSpPr/>
          <p:nvPr/>
        </p:nvSpPr>
        <p:spPr>
          <a:xfrm>
            <a:off x="8366760" y="4206240"/>
            <a:ext cx="329184" cy="329184"/>
          </a:xfrm>
          <a:prstGeom prst="ellipse">
            <a:avLst/>
          </a:prstGeom>
          <a:solidFill>
            <a:srgbClr val="9B59B6"/>
          </a:solidFill>
          <a:ln/>
        </p:spPr>
      </p:sp>
      <p:sp>
        <p:nvSpPr>
          <p:cNvPr id="20" name="Text 16"/>
          <p:cNvSpPr/>
          <p:nvPr/>
        </p:nvSpPr>
        <p:spPr>
          <a:xfrm>
            <a:off x="8366760" y="42062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1" name="Text 17"/>
          <p:cNvSpPr/>
          <p:nvPr/>
        </p:nvSpPr>
        <p:spPr>
          <a:xfrm>
            <a:off x="8823960" y="41513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«Αποσύνδεση» στο τέλος.
</a:t>
            </a:r>
            <a:pPr indent="0" marL="0">
              <a:buNone/>
            </a:pPr>
            <a:r>
              <a:rPr lang="en-US" sz="1050" i="1" dirty="0">
                <a:solidFill>
                  <a:srgbClr val="6E7488"/>
                </a:solidFill>
                <a:latin typeface="Calibri" pitchFamily="34" charset="0"/>
                <a:ea typeface="Calibri" pitchFamily="34" charset="-122"/>
                <a:cs typeface="Calibri" pitchFamily="34" charset="-120"/>
              </a:rPr>
              <a:t>“Sign out” when done.</a:t>
            </a:r>
            <a:endParaRPr lang="en-US" sz="1350" dirty="0"/>
          </a:p>
        </p:txBody>
      </p:sp>
      <p:sp>
        <p:nvSpPr>
          <p:cNvPr id="22" name="Shape 18"/>
          <p:cNvSpPr/>
          <p:nvPr/>
        </p:nvSpPr>
        <p:spPr>
          <a:xfrm>
            <a:off x="8366760" y="5212080"/>
            <a:ext cx="3429000" cy="786384"/>
          </a:xfrm>
          <a:prstGeom prst="roundRect">
            <a:avLst>
              <a:gd name="adj" fmla="val 6977"/>
            </a:avLst>
          </a:prstGeom>
          <a:solidFill>
            <a:srgbClr val="F5F7FC"/>
          </a:solidFill>
          <a:ln/>
        </p:spPr>
      </p:sp>
      <p:sp>
        <p:nvSpPr>
          <p:cNvPr id="23" name="Text 19"/>
          <p:cNvSpPr/>
          <p:nvPr/>
        </p:nvSpPr>
        <p:spPr>
          <a:xfrm>
            <a:off x="8503920" y="5257800"/>
            <a:ext cx="3154680" cy="694944"/>
          </a:xfrm>
          <a:prstGeom prst="rect">
            <a:avLst/>
          </a:prstGeom>
          <a:noFill/>
          <a:ln/>
        </p:spPr>
        <p:txBody>
          <a:bodyPr wrap="square" lIns="0" tIns="0" rIns="0" bIns="0" rtlCol="0" anchor="ctr"/>
          <a:lstStyle/>
          <a:p>
            <a:pPr indent="0" marL="0">
              <a:buNone/>
            </a:pPr>
            <a:r>
              <a:rPr lang="en-US" sz="1200" b="1" dirty="0">
                <a:solidFill>
                  <a:srgbClr val="1E2150"/>
                </a:solidFill>
                <a:latin typeface="Calibri" pitchFamily="34" charset="0"/>
                <a:ea typeface="Calibri" pitchFamily="34" charset="-122"/>
                <a:cs typeface="Calibri" pitchFamily="34" charset="-120"/>
              </a:rPr>
              <a:t>Ισχυρός κωδικός: ≥12 χαρακτήρες, κεφαλαίο, πεζό, αριθμός, σύμβολο.
</a:t>
            </a:r>
            <a:pPr indent="0" marL="0">
              <a:buNone/>
            </a:pPr>
            <a:r>
              <a:rPr lang="en-US" sz="1050" i="1" dirty="0">
                <a:solidFill>
                  <a:srgbClr val="6E7488"/>
                </a:solidFill>
                <a:latin typeface="Calibri" pitchFamily="34" charset="0"/>
                <a:ea typeface="Calibri" pitchFamily="34" charset="-122"/>
                <a:cs typeface="Calibri" pitchFamily="34" charset="-120"/>
              </a:rPr>
              <a:t>Strong: ≥12 chars, upper, lower, digit, symbol.</a:t>
            </a:r>
            <a:endParaRPr lang="en-US" sz="1200" dirty="0"/>
          </a:p>
        </p:txBody>
      </p:sp>
      <p:sp>
        <p:nvSpPr>
          <p:cNvPr id="24" name="Text 20"/>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5" name="Text 21"/>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Β</a:t>
            </a:r>
            <a:endParaRPr lang="en-US" sz="900" dirty="0"/>
          </a:p>
        </p:txBody>
      </p:sp>
      <p:sp>
        <p:nvSpPr>
          <p:cNvPr id="26" name="Text 22"/>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E2150"/>
        </a:solidFill>
      </p:bgPr>
    </p:bg>
    <p:spTree>
      <p:nvGrpSpPr>
        <p:cNvPr id="1" name=""/>
        <p:cNvGrpSpPr/>
        <p:nvPr/>
      </p:nvGrpSpPr>
      <p:grpSpPr>
        <a:xfrm>
          <a:off x="0" y="0"/>
          <a:ext cx="0" cy="0"/>
          <a:chOff x="0" y="0"/>
          <a:chExt cx="0" cy="0"/>
        </a:xfrm>
      </p:grpSpPr>
      <p:sp>
        <p:nvSpPr>
          <p:cNvPr id="3" name="Shape 0"/>
          <p:cNvSpPr/>
          <p:nvPr/>
        </p:nvSpPr>
        <p:spPr>
          <a:xfrm>
            <a:off x="731520" y="4434840"/>
            <a:ext cx="1965960" cy="411480"/>
          </a:xfrm>
          <a:prstGeom prst="roundRect">
            <a:avLst>
              <a:gd name="adj" fmla="val 48889"/>
            </a:avLst>
          </a:prstGeom>
          <a:solidFill>
            <a:srgbClr val="3AAE7A"/>
          </a:solidFill>
          <a:ln/>
        </p:spPr>
      </p:sp>
      <p:sp>
        <p:nvSpPr>
          <p:cNvPr id="4" name="Text 1"/>
          <p:cNvSpPr/>
          <p:nvPr/>
        </p:nvSpPr>
        <p:spPr>
          <a:xfrm>
            <a:off x="731520" y="4434840"/>
            <a:ext cx="196596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Αιτών</a:t>
            </a:r>
            <a:endParaRPr lang="en-US" sz="1300" dirty="0"/>
          </a:p>
        </p:txBody>
      </p:sp>
      <p:sp>
        <p:nvSpPr>
          <p:cNvPr id="5" name="Text 2"/>
          <p:cNvSpPr/>
          <p:nvPr/>
        </p:nvSpPr>
        <p:spPr>
          <a:xfrm>
            <a:off x="731520" y="4069080"/>
            <a:ext cx="2743200" cy="320040"/>
          </a:xfrm>
          <a:prstGeom prst="rect">
            <a:avLst/>
          </a:prstGeom>
          <a:noFill/>
          <a:ln/>
        </p:spPr>
        <p:txBody>
          <a:bodyPr wrap="square" lIns="0" tIns="0" rIns="0" bIns="0" rtlCol="0" anchor="ctr"/>
          <a:lstStyle/>
          <a:p>
            <a:pPr indent="0" marL="0">
              <a:buNone/>
            </a:pPr>
            <a:r>
              <a:rPr lang="en-US" sz="1200" dirty="0">
                <a:solidFill>
                  <a:srgbClr val="9AA3C4"/>
                </a:solidFill>
                <a:latin typeface="Calibri" pitchFamily="34" charset="0"/>
                <a:ea typeface="Calibri" pitchFamily="34" charset="-122"/>
                <a:cs typeface="Calibri" pitchFamily="34" charset="-120"/>
              </a:rPr>
              <a:t>Για:</a:t>
            </a:r>
            <a:endParaRPr lang="en-US" sz="1200" dirty="0"/>
          </a:p>
        </p:txBody>
      </p:sp>
      <p:sp>
        <p:nvSpPr>
          <p:cNvPr id="6" name="Shape 3"/>
          <p:cNvSpPr/>
          <p:nvPr/>
        </p:nvSpPr>
        <p:spPr>
          <a:xfrm>
            <a:off x="9326880" y="3566160"/>
            <a:ext cx="5120640" cy="5120640"/>
          </a:xfrm>
          <a:prstGeom prst="ellipse">
            <a:avLst/>
          </a:prstGeom>
          <a:solidFill>
            <a:srgbClr val="2A2F66"/>
          </a:solidFill>
          <a:ln/>
        </p:spPr>
      </p:sp>
      <p:sp>
        <p:nvSpPr>
          <p:cNvPr id="7" name="Shape 4"/>
          <p:cNvSpPr/>
          <p:nvPr/>
        </p:nvSpPr>
        <p:spPr>
          <a:xfrm>
            <a:off x="731520" y="2103120"/>
            <a:ext cx="822960" cy="73152"/>
          </a:xfrm>
          <a:prstGeom prst="rect">
            <a:avLst/>
          </a:prstGeom>
          <a:solidFill>
            <a:srgbClr val="3AAE7A"/>
          </a:solidFill>
          <a:ln/>
        </p:spPr>
      </p:sp>
      <p:sp>
        <p:nvSpPr>
          <p:cNvPr id="8" name="Text 5"/>
          <p:cNvSpPr/>
          <p:nvPr/>
        </p:nvSpPr>
        <p:spPr>
          <a:xfrm>
            <a:off x="731520" y="2286000"/>
            <a:ext cx="10058400" cy="365760"/>
          </a:xfrm>
          <a:prstGeom prst="rect">
            <a:avLst/>
          </a:prstGeom>
          <a:noFill/>
          <a:ln/>
        </p:spPr>
        <p:txBody>
          <a:bodyPr wrap="square" rtlCol="0" anchor="ctr"/>
          <a:lstStyle/>
          <a:p>
            <a:pPr indent="0" marL="0">
              <a:buNone/>
            </a:pPr>
            <a:r>
              <a:rPr lang="en-US" sz="1500" b="1" spc="300" kern="0" dirty="0">
                <a:solidFill>
                  <a:srgbClr val="3AAE7A"/>
                </a:solidFill>
                <a:latin typeface="Calibri" pitchFamily="34" charset="0"/>
                <a:ea typeface="Calibri" pitchFamily="34" charset="-122"/>
                <a:cs typeface="Calibri" pitchFamily="34" charset="-120"/>
              </a:rPr>
              <a:t>ΜΕΡΟΣ Γ · SYNERGY NETWORK</a:t>
            </a:r>
            <a:endParaRPr lang="en-US" sz="1500" dirty="0"/>
          </a:p>
        </p:txBody>
      </p:sp>
      <p:sp>
        <p:nvSpPr>
          <p:cNvPr id="9" name="Text 6"/>
          <p:cNvSpPr/>
          <p:nvPr/>
        </p:nvSpPr>
        <p:spPr>
          <a:xfrm>
            <a:off x="731520" y="2697480"/>
            <a:ext cx="10515600" cy="914400"/>
          </a:xfrm>
          <a:prstGeom prst="rect">
            <a:avLst/>
          </a:prstGeom>
          <a:noFill/>
          <a:ln/>
        </p:spPr>
        <p:txBody>
          <a:bodyPr wrap="square"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Ζητάω δουλειά</a:t>
            </a:r>
            <a:endParaRPr lang="en-US" sz="4000" dirty="0"/>
          </a:p>
        </p:txBody>
      </p:sp>
      <p:sp>
        <p:nvSpPr>
          <p:cNvPr id="10" name="Text 7"/>
          <p:cNvSpPr/>
          <p:nvPr/>
        </p:nvSpPr>
        <p:spPr>
          <a:xfrm>
            <a:off x="731520" y="3703320"/>
            <a:ext cx="10515600" cy="457200"/>
          </a:xfrm>
          <a:prstGeom prst="rect">
            <a:avLst/>
          </a:prstGeom>
          <a:noFill/>
          <a:ln/>
        </p:spPr>
        <p:txBody>
          <a:bodyPr wrap="square" rtlCol="0" anchor="ctr"/>
          <a:lstStyle/>
          <a:p>
            <a:pPr indent="0" marL="0">
              <a:buNone/>
            </a:pPr>
            <a:r>
              <a:rPr lang="en-US" sz="1800" i="1" dirty="0">
                <a:solidFill>
                  <a:srgbClr val="9AA3C4"/>
                </a:solidFill>
                <a:latin typeface="Calibri" pitchFamily="34" charset="0"/>
                <a:ea typeface="Calibri" pitchFamily="34" charset="-122"/>
                <a:cs typeface="Calibri" pitchFamily="34" charset="-120"/>
              </a:rPr>
              <a:t>Requesting work</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3AAE7A"/>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Νέο αίτημα</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A new request</a:t>
            </a:r>
            <a:endParaRPr lang="en-US" sz="1400" dirty="0"/>
          </a:p>
        </p:txBody>
      </p:sp>
      <p:sp>
        <p:nvSpPr>
          <p:cNvPr id="6" name="Shape 3"/>
          <p:cNvSpPr/>
          <p:nvPr/>
        </p:nvSpPr>
        <p:spPr>
          <a:xfrm>
            <a:off x="9829800" y="329184"/>
            <a:ext cx="1965960" cy="384048"/>
          </a:xfrm>
          <a:prstGeom prst="roundRect">
            <a:avLst>
              <a:gd name="adj" fmla="val 50000"/>
            </a:avLst>
          </a:prstGeom>
          <a:solidFill>
            <a:srgbClr val="3AAE7A"/>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Αιτών</a:t>
            </a:r>
            <a:endParaRPr lang="en-US" sz="1200" dirty="0"/>
          </a:p>
        </p:txBody>
      </p:sp>
      <p:sp>
        <p:nvSpPr>
          <p:cNvPr id="8" name="Shape 5"/>
          <p:cNvSpPr/>
          <p:nvPr/>
        </p:nvSpPr>
        <p:spPr>
          <a:xfrm>
            <a:off x="411480" y="1371600"/>
            <a:ext cx="7635240" cy="4025989"/>
          </a:xfrm>
          <a:prstGeom prst="roundRect">
            <a:avLst>
              <a:gd name="adj" fmla="val 1590"/>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25b-request-new-filled.jpg">    </p:cNvPr>
          <p:cNvPicPr>
            <a:picLocks noChangeAspect="1"/>
          </p:cNvPicPr>
          <p:nvPr/>
        </p:nvPicPr>
        <p:blipFill>
          <a:blip r:embed="rId1"/>
          <a:stretch>
            <a:fillRect/>
          </a:stretch>
        </p:blipFill>
        <p:spPr>
          <a:xfrm>
            <a:off x="484632" y="1444752"/>
            <a:ext cx="7488936" cy="3879685"/>
          </a:xfrm>
          <a:prstGeom prst="rect">
            <a:avLst/>
          </a:prstGeom>
        </p:spPr>
      </p:pic>
      <p:sp>
        <p:nvSpPr>
          <p:cNvPr id="10" name="Shape 6"/>
          <p:cNvSpPr/>
          <p:nvPr/>
        </p:nvSpPr>
        <p:spPr>
          <a:xfrm>
            <a:off x="8366760" y="1463040"/>
            <a:ext cx="329184" cy="329184"/>
          </a:xfrm>
          <a:prstGeom prst="ellipse">
            <a:avLst/>
          </a:prstGeom>
          <a:solidFill>
            <a:srgbClr val="3AAE7A"/>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«Νέο αίτημα»: είδος εργασίας και τίτλος.
</a:t>
            </a:r>
            <a:pPr indent="0" marL="0">
              <a:buNone/>
            </a:pPr>
            <a:r>
              <a:rPr lang="en-US" sz="1050" i="1" dirty="0">
                <a:solidFill>
                  <a:srgbClr val="6E7488"/>
                </a:solidFill>
                <a:latin typeface="Calibri" pitchFamily="34" charset="0"/>
                <a:ea typeface="Calibri" pitchFamily="34" charset="-122"/>
                <a:cs typeface="Calibri" pitchFamily="34" charset="-120"/>
              </a:rPr>
              <a:t>“New request”: work type and title.</a:t>
            </a:r>
            <a:endParaRPr lang="en-US" sz="1350" dirty="0"/>
          </a:p>
        </p:txBody>
      </p:sp>
      <p:sp>
        <p:nvSpPr>
          <p:cNvPr id="13" name="Shape 9"/>
          <p:cNvSpPr/>
          <p:nvPr/>
        </p:nvSpPr>
        <p:spPr>
          <a:xfrm>
            <a:off x="8366760" y="2377440"/>
            <a:ext cx="329184" cy="329184"/>
          </a:xfrm>
          <a:prstGeom prst="ellipse">
            <a:avLst/>
          </a:prstGeom>
          <a:solidFill>
            <a:srgbClr val="3AAE7A"/>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Περίληψη για τους συνεργάτες — χωρίς πελάτη.
</a:t>
            </a:r>
            <a:pPr indent="0" marL="0">
              <a:buNone/>
            </a:pPr>
            <a:r>
              <a:rPr lang="en-US" sz="1050" i="1" dirty="0">
                <a:solidFill>
                  <a:srgbClr val="6E7488"/>
                </a:solidFill>
                <a:latin typeface="Calibri" pitchFamily="34" charset="0"/>
                <a:ea typeface="Calibri" pitchFamily="34" charset="-122"/>
                <a:cs typeface="Calibri" pitchFamily="34" charset="-120"/>
              </a:rPr>
              <a:t>Summary for partners — no client.</a:t>
            </a:r>
            <a:endParaRPr lang="en-US" sz="1350" dirty="0"/>
          </a:p>
        </p:txBody>
      </p:sp>
      <p:sp>
        <p:nvSpPr>
          <p:cNvPr id="16" name="Shape 12"/>
          <p:cNvSpPr/>
          <p:nvPr/>
        </p:nvSpPr>
        <p:spPr>
          <a:xfrm>
            <a:off x="8366760" y="3291840"/>
            <a:ext cx="329184" cy="329184"/>
          </a:xfrm>
          <a:prstGeom prst="ellipse">
            <a:avLst/>
          </a:prstGeom>
          <a:solidFill>
            <a:srgbClr val="3AAE7A"/>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Πλήρης περιγραφή και πελάτης: μόνο για τον ανάδοχο.
</a:t>
            </a:r>
            <a:pPr indent="0" marL="0">
              <a:buNone/>
            </a:pPr>
            <a:r>
              <a:rPr lang="en-US" sz="1050" i="1" dirty="0">
                <a:solidFill>
                  <a:srgbClr val="6E7488"/>
                </a:solidFill>
                <a:latin typeface="Calibri" pitchFamily="34" charset="0"/>
                <a:ea typeface="Calibri" pitchFamily="34" charset="-122"/>
                <a:cs typeface="Calibri" pitchFamily="34" charset="-120"/>
              </a:rPr>
              <a:t>Full scope and client: for the winner only.</a:t>
            </a:r>
            <a:endParaRPr lang="en-US" sz="1350" dirty="0"/>
          </a:p>
        </p:txBody>
      </p:sp>
      <p:sp>
        <p:nvSpPr>
          <p:cNvPr id="19" name="Shape 15"/>
          <p:cNvSpPr/>
          <p:nvPr/>
        </p:nvSpPr>
        <p:spPr>
          <a:xfrm>
            <a:off x="8366760" y="4206240"/>
            <a:ext cx="329184" cy="329184"/>
          </a:xfrm>
          <a:prstGeom prst="ellipse">
            <a:avLst/>
          </a:prstGeom>
          <a:solidFill>
            <a:srgbClr val="3AAE7A"/>
          </a:solidFill>
          <a:ln/>
        </p:spPr>
      </p:sp>
      <p:sp>
        <p:nvSpPr>
          <p:cNvPr id="20" name="Text 16"/>
          <p:cNvSpPr/>
          <p:nvPr/>
        </p:nvSpPr>
        <p:spPr>
          <a:xfrm>
            <a:off x="8366760" y="42062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1" name="Text 17"/>
          <p:cNvSpPr/>
          <p:nvPr/>
        </p:nvSpPr>
        <p:spPr>
          <a:xfrm>
            <a:off x="8823960" y="41513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Προϋπολογισμός, ημέρες προσφορών, «Αποστολή».
</a:t>
            </a:r>
            <a:pPr indent="0" marL="0">
              <a:buNone/>
            </a:pPr>
            <a:r>
              <a:rPr lang="en-US" sz="1050" i="1" dirty="0">
                <a:solidFill>
                  <a:srgbClr val="6E7488"/>
                </a:solidFill>
                <a:latin typeface="Calibri" pitchFamily="34" charset="0"/>
                <a:ea typeface="Calibri" pitchFamily="34" charset="-122"/>
                <a:cs typeface="Calibri" pitchFamily="34" charset="-120"/>
              </a:rPr>
              <a:t>Budget, bidding days, “Send”.</a:t>
            </a:r>
            <a:endParaRPr lang="en-US" sz="1350" dirty="0"/>
          </a:p>
        </p:txBody>
      </p:sp>
      <p:sp>
        <p:nvSpPr>
          <p:cNvPr id="22" name="Shape 18"/>
          <p:cNvSpPr/>
          <p:nvPr/>
        </p:nvSpPr>
        <p:spPr>
          <a:xfrm>
            <a:off x="8366760" y="5212080"/>
            <a:ext cx="3429000" cy="786384"/>
          </a:xfrm>
          <a:prstGeom prst="roundRect">
            <a:avLst>
              <a:gd name="adj" fmla="val 6977"/>
            </a:avLst>
          </a:prstGeom>
          <a:solidFill>
            <a:srgbClr val="F5F7FC"/>
          </a:solidFill>
          <a:ln/>
        </p:spPr>
      </p:sp>
      <p:sp>
        <p:nvSpPr>
          <p:cNvPr id="23" name="Text 19"/>
          <p:cNvSpPr/>
          <p:nvPr/>
        </p:nvSpPr>
        <p:spPr>
          <a:xfrm>
            <a:off x="8503920" y="5257800"/>
            <a:ext cx="3154680" cy="694944"/>
          </a:xfrm>
          <a:prstGeom prst="rect">
            <a:avLst/>
          </a:prstGeom>
          <a:noFill/>
          <a:ln/>
        </p:spPr>
        <p:txBody>
          <a:bodyPr wrap="square" lIns="0" tIns="0" rIns="0" bIns="0" rtlCol="0" anchor="ctr"/>
          <a:lstStyle/>
          <a:p>
            <a:pPr indent="0" marL="0">
              <a:buNone/>
            </a:pPr>
            <a:r>
              <a:rPr lang="en-US" sz="1200" b="1" dirty="0">
                <a:solidFill>
                  <a:srgbClr val="1E2150"/>
                </a:solidFill>
                <a:latin typeface="Calibri" pitchFamily="34" charset="0"/>
                <a:ea typeface="Calibri" pitchFamily="34" charset="-122"/>
                <a:cs typeface="Calibri" pitchFamily="34" charset="-120"/>
              </a:rPr>
              <a:t>Το «Ποιος βλέπει τι» δεξιά σου θυμίζει τι μένει κρυφό.
</a:t>
            </a:r>
            <a:pPr indent="0" marL="0">
              <a:buNone/>
            </a:pPr>
            <a:r>
              <a:rPr lang="en-US" sz="1050" i="1" dirty="0">
                <a:solidFill>
                  <a:srgbClr val="6E7488"/>
                </a:solidFill>
                <a:latin typeface="Calibri" pitchFamily="34" charset="0"/>
                <a:ea typeface="Calibri" pitchFamily="34" charset="-122"/>
                <a:cs typeface="Calibri" pitchFamily="34" charset="-120"/>
              </a:rPr>
              <a:t>“Who sees what” on the right shows what stays hidden.</a:t>
            </a:r>
            <a:endParaRPr lang="en-US" sz="1200" dirty="0"/>
          </a:p>
        </p:txBody>
      </p:sp>
      <p:sp>
        <p:nvSpPr>
          <p:cNvPr id="24" name="Text 20"/>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5" name="Text 21"/>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Γ · SYNERGY NETWORK</a:t>
            </a:r>
            <a:endParaRPr lang="en-US" sz="900" dirty="0"/>
          </a:p>
        </p:txBody>
      </p:sp>
      <p:sp>
        <p:nvSpPr>
          <p:cNvPr id="26" name="Text 22"/>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3AAE7A"/>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Αρχεία και ερωτήσεις συνεργατών</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Files and partners' questions</a:t>
            </a:r>
            <a:endParaRPr lang="en-US" sz="1400" dirty="0"/>
          </a:p>
        </p:txBody>
      </p:sp>
      <p:sp>
        <p:nvSpPr>
          <p:cNvPr id="6" name="Shape 3"/>
          <p:cNvSpPr/>
          <p:nvPr/>
        </p:nvSpPr>
        <p:spPr>
          <a:xfrm>
            <a:off x="9829800" y="329184"/>
            <a:ext cx="1965960" cy="384048"/>
          </a:xfrm>
          <a:prstGeom prst="roundRect">
            <a:avLst>
              <a:gd name="adj" fmla="val 50000"/>
            </a:avLst>
          </a:prstGeom>
          <a:solidFill>
            <a:srgbClr val="3AAE7A"/>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Αιτών</a:t>
            </a:r>
            <a:endParaRPr lang="en-US" sz="1200" dirty="0"/>
          </a:p>
        </p:txBody>
      </p:sp>
      <p:sp>
        <p:nvSpPr>
          <p:cNvPr id="8" name="Shape 5"/>
          <p:cNvSpPr/>
          <p:nvPr/>
        </p:nvSpPr>
        <p:spPr>
          <a:xfrm>
            <a:off x="411480" y="1371600"/>
            <a:ext cx="7635240" cy="4025989"/>
          </a:xfrm>
          <a:prstGeom prst="roundRect">
            <a:avLst>
              <a:gd name="adj" fmla="val 1590"/>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36-questions.jpg">    </p:cNvPr>
          <p:cNvPicPr>
            <a:picLocks noChangeAspect="1"/>
          </p:cNvPicPr>
          <p:nvPr/>
        </p:nvPicPr>
        <p:blipFill>
          <a:blip r:embed="rId1"/>
          <a:stretch>
            <a:fillRect/>
          </a:stretch>
        </p:blipFill>
        <p:spPr>
          <a:xfrm>
            <a:off x="484632" y="1444752"/>
            <a:ext cx="7488936" cy="3879685"/>
          </a:xfrm>
          <a:prstGeom prst="rect">
            <a:avLst/>
          </a:prstGeom>
        </p:spPr>
      </p:pic>
      <p:sp>
        <p:nvSpPr>
          <p:cNvPr id="10" name="Shape 6"/>
          <p:cNvSpPr/>
          <p:nvPr/>
        </p:nvSpPr>
        <p:spPr>
          <a:xfrm>
            <a:off x="8366760" y="1463040"/>
            <a:ext cx="329184" cy="329184"/>
          </a:xfrm>
          <a:prstGeom prst="ellipse">
            <a:avLst/>
          </a:prstGeom>
          <a:solidFill>
            <a:srgbClr val="3AAE7A"/>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Πρόσθεσε αρχεία στο «Αρχεία του αιτήματος».
</a:t>
            </a:r>
            <a:pPr indent="0" marL="0">
              <a:buNone/>
            </a:pPr>
            <a:r>
              <a:rPr lang="en-US" sz="1050" i="1" dirty="0">
                <a:solidFill>
                  <a:srgbClr val="6E7488"/>
                </a:solidFill>
                <a:latin typeface="Calibri" pitchFamily="34" charset="0"/>
                <a:ea typeface="Calibri" pitchFamily="34" charset="-122"/>
                <a:cs typeface="Calibri" pitchFamily="34" charset="-120"/>
              </a:rPr>
              <a:t>Add files under “Request files”.</a:t>
            </a:r>
            <a:endParaRPr lang="en-US" sz="1350" dirty="0"/>
          </a:p>
        </p:txBody>
      </p:sp>
      <p:sp>
        <p:nvSpPr>
          <p:cNvPr id="13" name="Shape 9"/>
          <p:cNvSpPr/>
          <p:nvPr/>
        </p:nvSpPr>
        <p:spPr>
          <a:xfrm>
            <a:off x="8366760" y="2377440"/>
            <a:ext cx="329184" cy="329184"/>
          </a:xfrm>
          <a:prstGeom prst="ellipse">
            <a:avLst/>
          </a:prstGeom>
          <a:solidFill>
            <a:srgbClr val="3AAE7A"/>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«Εμπιστευτικό»: μόνο για τον ανάδοχο.
</a:t>
            </a:r>
            <a:pPr indent="0" marL="0">
              <a:buNone/>
            </a:pPr>
            <a:r>
              <a:rPr lang="en-US" sz="1050" i="1" dirty="0">
                <a:solidFill>
                  <a:srgbClr val="6E7488"/>
                </a:solidFill>
                <a:latin typeface="Calibri" pitchFamily="34" charset="0"/>
                <a:ea typeface="Calibri" pitchFamily="34" charset="-122"/>
                <a:cs typeface="Calibri" pitchFamily="34" charset="-120"/>
              </a:rPr>
              <a:t>“Confidential”: winner only.</a:t>
            </a:r>
            <a:endParaRPr lang="en-US" sz="1350" dirty="0"/>
          </a:p>
        </p:txBody>
      </p:sp>
      <p:sp>
        <p:nvSpPr>
          <p:cNvPr id="16" name="Shape 12"/>
          <p:cNvSpPr/>
          <p:nvPr/>
        </p:nvSpPr>
        <p:spPr>
          <a:xfrm>
            <a:off x="8366760" y="3291840"/>
            <a:ext cx="329184" cy="329184"/>
          </a:xfrm>
          <a:prstGeom prst="ellipse">
            <a:avLst/>
          </a:prstGeom>
          <a:solidFill>
            <a:srgbClr val="3AAE7A"/>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Ερώτηση συνεργάτη; Απάντησε — δεν μαθαίνεις ποιος ρώτησε.
</a:t>
            </a:r>
            <a:pPr indent="0" marL="0">
              <a:buNone/>
            </a:pPr>
            <a:r>
              <a:rPr lang="en-US" sz="1050" i="1" dirty="0">
                <a:solidFill>
                  <a:srgbClr val="6E7488"/>
                </a:solidFill>
                <a:latin typeface="Calibri" pitchFamily="34" charset="0"/>
                <a:ea typeface="Calibri" pitchFamily="34" charset="-122"/>
                <a:cs typeface="Calibri" pitchFamily="34" charset="-120"/>
              </a:rPr>
              <a:t>A partner asks? Answer — you don't learn who.</a:t>
            </a:r>
            <a:endParaRPr lang="en-US" sz="1350" dirty="0"/>
          </a:p>
        </p:txBody>
      </p:sp>
      <p:sp>
        <p:nvSpPr>
          <p:cNvPr id="19" name="Shape 15"/>
          <p:cNvSpPr/>
          <p:nvPr/>
        </p:nvSpPr>
        <p:spPr>
          <a:xfrm>
            <a:off x="8366760" y="4206240"/>
            <a:ext cx="329184" cy="329184"/>
          </a:xfrm>
          <a:prstGeom prst="ellipse">
            <a:avLst/>
          </a:prstGeom>
          <a:solidFill>
            <a:srgbClr val="3AAE7A"/>
          </a:solidFill>
          <a:ln/>
        </p:spPr>
      </p:sp>
      <p:sp>
        <p:nvSpPr>
          <p:cNvPr id="20" name="Text 16"/>
          <p:cNvSpPr/>
          <p:nvPr/>
        </p:nvSpPr>
        <p:spPr>
          <a:xfrm>
            <a:off x="8366760" y="42062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1" name="Text 17"/>
          <p:cNvSpPr/>
          <p:nvPr/>
        </p:nvSpPr>
        <p:spPr>
          <a:xfrm>
            <a:off x="8823960" y="41513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Την απάντηση τη βλέπουν όλοι.
</a:t>
            </a:r>
            <a:pPr indent="0" marL="0">
              <a:buNone/>
            </a:pPr>
            <a:r>
              <a:rPr lang="en-US" sz="1050" i="1" dirty="0">
                <a:solidFill>
                  <a:srgbClr val="6E7488"/>
                </a:solidFill>
                <a:latin typeface="Calibri" pitchFamily="34" charset="0"/>
                <a:ea typeface="Calibri" pitchFamily="34" charset="-122"/>
                <a:cs typeface="Calibri" pitchFamily="34" charset="-120"/>
              </a:rPr>
              <a:t>Everyone sees the answer.</a:t>
            </a:r>
            <a:endParaRPr lang="en-US" sz="1350" dirty="0"/>
          </a:p>
        </p:txBody>
      </p:sp>
      <p:sp>
        <p:nvSpPr>
          <p:cNvPr id="22" name="Text 18"/>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3" name="Text 19"/>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Γ · SYNERGY NETWORK</a:t>
            </a:r>
            <a:endParaRPr lang="en-US" sz="900" dirty="0"/>
          </a:p>
        </p:txBody>
      </p:sp>
      <p:sp>
        <p:nvSpPr>
          <p:cNvPr id="24" name="Text 20"/>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3AAE7A"/>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Ελέγχω την παράδοση</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Checking the delivery</a:t>
            </a:r>
            <a:endParaRPr lang="en-US" sz="1400" dirty="0"/>
          </a:p>
        </p:txBody>
      </p:sp>
      <p:sp>
        <p:nvSpPr>
          <p:cNvPr id="6" name="Shape 3"/>
          <p:cNvSpPr/>
          <p:nvPr/>
        </p:nvSpPr>
        <p:spPr>
          <a:xfrm>
            <a:off x="9829800" y="329184"/>
            <a:ext cx="1965960" cy="384048"/>
          </a:xfrm>
          <a:prstGeom prst="roundRect">
            <a:avLst>
              <a:gd name="adj" fmla="val 50000"/>
            </a:avLst>
          </a:prstGeom>
          <a:solidFill>
            <a:srgbClr val="3AAE7A"/>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Αιτών</a:t>
            </a:r>
            <a:endParaRPr lang="en-US" sz="1200" dirty="0"/>
          </a:p>
        </p:txBody>
      </p:sp>
      <p:sp>
        <p:nvSpPr>
          <p:cNvPr id="8" name="Shape 5"/>
          <p:cNvSpPr/>
          <p:nvPr/>
        </p:nvSpPr>
        <p:spPr>
          <a:xfrm>
            <a:off x="411480" y="1371600"/>
            <a:ext cx="7635240" cy="4025989"/>
          </a:xfrm>
          <a:prstGeom prst="roundRect">
            <a:avLst>
              <a:gd name="adj" fmla="val 1590"/>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26-request-detail.jpg">    </p:cNvPr>
          <p:cNvPicPr>
            <a:picLocks noChangeAspect="1"/>
          </p:cNvPicPr>
          <p:nvPr/>
        </p:nvPicPr>
        <p:blipFill>
          <a:blip r:embed="rId1"/>
          <a:stretch>
            <a:fillRect/>
          </a:stretch>
        </p:blipFill>
        <p:spPr>
          <a:xfrm>
            <a:off x="484632" y="1444752"/>
            <a:ext cx="7488936" cy="3879685"/>
          </a:xfrm>
          <a:prstGeom prst="rect">
            <a:avLst/>
          </a:prstGeom>
        </p:spPr>
      </p:pic>
      <p:sp>
        <p:nvSpPr>
          <p:cNvPr id="10" name="Shape 6"/>
          <p:cNvSpPr/>
          <p:nvPr/>
        </p:nvSpPr>
        <p:spPr>
          <a:xfrm>
            <a:off x="8366760" y="1463040"/>
            <a:ext cx="329184" cy="329184"/>
          </a:xfrm>
          <a:prstGeom prst="ellipse">
            <a:avLst/>
          </a:prstGeom>
          <a:solidFill>
            <a:srgbClr val="3AAE7A"/>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Ενέργεια «Έλεγξε την παράδοση».
</a:t>
            </a:r>
            <a:pPr indent="0" marL="0">
              <a:buNone/>
            </a:pPr>
            <a:r>
              <a:rPr lang="en-US" sz="1050" i="1" dirty="0">
                <a:solidFill>
                  <a:srgbClr val="6E7488"/>
                </a:solidFill>
                <a:latin typeface="Calibri" pitchFamily="34" charset="0"/>
                <a:ea typeface="Calibri" pitchFamily="34" charset="-122"/>
                <a:cs typeface="Calibri" pitchFamily="34" charset="-120"/>
              </a:rPr>
              <a:t>Action “Check the delivery”.</a:t>
            </a:r>
            <a:endParaRPr lang="en-US" sz="1350" dirty="0"/>
          </a:p>
        </p:txBody>
      </p:sp>
      <p:sp>
        <p:nvSpPr>
          <p:cNvPr id="13" name="Shape 9"/>
          <p:cNvSpPr/>
          <p:nvPr/>
        </p:nvSpPr>
        <p:spPr>
          <a:xfrm>
            <a:off x="8366760" y="2377440"/>
            <a:ext cx="329184" cy="329184"/>
          </a:xfrm>
          <a:prstGeom prst="ellipse">
            <a:avLst/>
          </a:prstGeom>
          <a:solidFill>
            <a:srgbClr val="3AAE7A"/>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Κατέβασε τα αρχεία από το «Τι παραδόθηκε».
</a:t>
            </a:r>
            <a:pPr indent="0" marL="0">
              <a:buNone/>
            </a:pPr>
            <a:r>
              <a:rPr lang="en-US" sz="1050" i="1" dirty="0">
                <a:solidFill>
                  <a:srgbClr val="6E7488"/>
                </a:solidFill>
                <a:latin typeface="Calibri" pitchFamily="34" charset="0"/>
                <a:ea typeface="Calibri" pitchFamily="34" charset="-122"/>
                <a:cs typeface="Calibri" pitchFamily="34" charset="-120"/>
              </a:rPr>
              <a:t>Download from “What was delivered”.</a:t>
            </a:r>
            <a:endParaRPr lang="en-US" sz="1350" dirty="0"/>
          </a:p>
        </p:txBody>
      </p:sp>
      <p:sp>
        <p:nvSpPr>
          <p:cNvPr id="16" name="Shape 12"/>
          <p:cNvSpPr/>
          <p:nvPr/>
        </p:nvSpPr>
        <p:spPr>
          <a:xfrm>
            <a:off x="8366760" y="3291840"/>
            <a:ext cx="329184" cy="329184"/>
          </a:xfrm>
          <a:prstGeom prst="ellipse">
            <a:avLst/>
          </a:prstGeom>
          <a:solidFill>
            <a:srgbClr val="3AAE7A"/>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«Επιβεβαίωση παράδοσης»: η υπόθεση κλείνει.
</a:t>
            </a:r>
            <a:pPr indent="0" marL="0">
              <a:buNone/>
            </a:pPr>
            <a:r>
              <a:rPr lang="en-US" sz="1050" i="1" dirty="0">
                <a:solidFill>
                  <a:srgbClr val="6E7488"/>
                </a:solidFill>
                <a:latin typeface="Calibri" pitchFamily="34" charset="0"/>
                <a:ea typeface="Calibri" pitchFamily="34" charset="-122"/>
                <a:cs typeface="Calibri" pitchFamily="34" charset="-120"/>
              </a:rPr>
              <a:t>“Confirm delivery”: the case closes.</a:t>
            </a:r>
            <a:endParaRPr lang="en-US" sz="1350" dirty="0"/>
          </a:p>
        </p:txBody>
      </p:sp>
      <p:sp>
        <p:nvSpPr>
          <p:cNvPr id="19" name="Shape 15"/>
          <p:cNvSpPr/>
          <p:nvPr/>
        </p:nvSpPr>
        <p:spPr>
          <a:xfrm>
            <a:off x="8366760" y="4206240"/>
            <a:ext cx="329184" cy="329184"/>
          </a:xfrm>
          <a:prstGeom prst="ellipse">
            <a:avLst/>
          </a:prstGeom>
          <a:solidFill>
            <a:srgbClr val="3AAE7A"/>
          </a:solidFill>
          <a:ln/>
        </p:spPr>
      </p:sp>
      <p:sp>
        <p:nvSpPr>
          <p:cNvPr id="20" name="Text 16"/>
          <p:cNvSpPr/>
          <p:nvPr/>
        </p:nvSpPr>
        <p:spPr>
          <a:xfrm>
            <a:off x="8366760" y="42062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1" name="Text 17"/>
          <p:cNvSpPr/>
          <p:nvPr/>
        </p:nvSpPr>
        <p:spPr>
          <a:xfrm>
            <a:off x="8823960" y="41513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«Ζήτα διόρθωση»: γυρίζει στον ανάδοχο.
</a:t>
            </a:r>
            <a:pPr indent="0" marL="0">
              <a:buNone/>
            </a:pPr>
            <a:r>
              <a:rPr lang="en-US" sz="1050" i="1" dirty="0">
                <a:solidFill>
                  <a:srgbClr val="6E7488"/>
                </a:solidFill>
                <a:latin typeface="Calibri" pitchFamily="34" charset="0"/>
                <a:ea typeface="Calibri" pitchFamily="34" charset="-122"/>
                <a:cs typeface="Calibri" pitchFamily="34" charset="-120"/>
              </a:rPr>
              <a:t>“Ask for a correction”: back to the provider.</a:t>
            </a:r>
            <a:endParaRPr lang="en-US" sz="1350" dirty="0"/>
          </a:p>
        </p:txBody>
      </p:sp>
      <p:sp>
        <p:nvSpPr>
          <p:cNvPr id="22" name="Text 18"/>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3" name="Text 19"/>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Γ · SYNERGY NETWORK</a:t>
            </a:r>
            <a:endParaRPr lang="en-US" sz="900" dirty="0"/>
          </a:p>
        </p:txBody>
      </p:sp>
      <p:sp>
        <p:nvSpPr>
          <p:cNvPr id="24" name="Text 20"/>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E2150"/>
        </a:solidFill>
      </p:bgPr>
    </p:bg>
    <p:spTree>
      <p:nvGrpSpPr>
        <p:cNvPr id="1" name=""/>
        <p:cNvGrpSpPr/>
        <p:nvPr/>
      </p:nvGrpSpPr>
      <p:grpSpPr>
        <a:xfrm>
          <a:off x="0" y="0"/>
          <a:ext cx="0" cy="0"/>
          <a:chOff x="0" y="0"/>
          <a:chExt cx="0" cy="0"/>
        </a:xfrm>
      </p:grpSpPr>
      <p:sp>
        <p:nvSpPr>
          <p:cNvPr id="3" name="Shape 0"/>
          <p:cNvSpPr/>
          <p:nvPr/>
        </p:nvSpPr>
        <p:spPr>
          <a:xfrm>
            <a:off x="731520" y="4434840"/>
            <a:ext cx="1965960" cy="411480"/>
          </a:xfrm>
          <a:prstGeom prst="roundRect">
            <a:avLst>
              <a:gd name="adj" fmla="val 48889"/>
            </a:avLst>
          </a:prstGeom>
          <a:solidFill>
            <a:srgbClr val="6E7488"/>
          </a:solidFill>
          <a:ln/>
        </p:spPr>
      </p:sp>
      <p:sp>
        <p:nvSpPr>
          <p:cNvPr id="4" name="Text 1"/>
          <p:cNvSpPr/>
          <p:nvPr/>
        </p:nvSpPr>
        <p:spPr>
          <a:xfrm>
            <a:off x="731520" y="4434840"/>
            <a:ext cx="196596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Όλα τα μέλη</a:t>
            </a:r>
            <a:endParaRPr lang="en-US" sz="1300" dirty="0"/>
          </a:p>
        </p:txBody>
      </p:sp>
      <p:sp>
        <p:nvSpPr>
          <p:cNvPr id="5" name="Text 2"/>
          <p:cNvSpPr/>
          <p:nvPr/>
        </p:nvSpPr>
        <p:spPr>
          <a:xfrm>
            <a:off x="731520" y="4069080"/>
            <a:ext cx="2743200" cy="320040"/>
          </a:xfrm>
          <a:prstGeom prst="rect">
            <a:avLst/>
          </a:prstGeom>
          <a:noFill/>
          <a:ln/>
        </p:spPr>
        <p:txBody>
          <a:bodyPr wrap="square" lIns="0" tIns="0" rIns="0" bIns="0" rtlCol="0" anchor="ctr"/>
          <a:lstStyle/>
          <a:p>
            <a:pPr indent="0" marL="0">
              <a:buNone/>
            </a:pPr>
            <a:r>
              <a:rPr lang="en-US" sz="1200" dirty="0">
                <a:solidFill>
                  <a:srgbClr val="9AA3C4"/>
                </a:solidFill>
                <a:latin typeface="Calibri" pitchFamily="34" charset="0"/>
                <a:ea typeface="Calibri" pitchFamily="34" charset="-122"/>
                <a:cs typeface="Calibri" pitchFamily="34" charset="-120"/>
              </a:rPr>
              <a:t>Για:</a:t>
            </a:r>
            <a:endParaRPr lang="en-US" sz="1200" dirty="0"/>
          </a:p>
        </p:txBody>
      </p:sp>
      <p:sp>
        <p:nvSpPr>
          <p:cNvPr id="6" name="Shape 3"/>
          <p:cNvSpPr/>
          <p:nvPr/>
        </p:nvSpPr>
        <p:spPr>
          <a:xfrm>
            <a:off x="9326880" y="3566160"/>
            <a:ext cx="5120640" cy="5120640"/>
          </a:xfrm>
          <a:prstGeom prst="ellipse">
            <a:avLst/>
          </a:prstGeom>
          <a:solidFill>
            <a:srgbClr val="2A2F66"/>
          </a:solidFill>
          <a:ln/>
        </p:spPr>
      </p:sp>
      <p:sp>
        <p:nvSpPr>
          <p:cNvPr id="7" name="Shape 4"/>
          <p:cNvSpPr/>
          <p:nvPr/>
        </p:nvSpPr>
        <p:spPr>
          <a:xfrm>
            <a:off x="731520" y="2103120"/>
            <a:ext cx="822960" cy="73152"/>
          </a:xfrm>
          <a:prstGeom prst="rect">
            <a:avLst/>
          </a:prstGeom>
          <a:solidFill>
            <a:srgbClr val="2C7A7B"/>
          </a:solidFill>
          <a:ln/>
        </p:spPr>
      </p:sp>
      <p:sp>
        <p:nvSpPr>
          <p:cNvPr id="8" name="Text 5"/>
          <p:cNvSpPr/>
          <p:nvPr/>
        </p:nvSpPr>
        <p:spPr>
          <a:xfrm>
            <a:off x="731520" y="2286000"/>
            <a:ext cx="10058400" cy="365760"/>
          </a:xfrm>
          <a:prstGeom prst="rect">
            <a:avLst/>
          </a:prstGeom>
          <a:noFill/>
          <a:ln/>
        </p:spPr>
        <p:txBody>
          <a:bodyPr wrap="square" rtlCol="0" anchor="ctr"/>
          <a:lstStyle/>
          <a:p>
            <a:pPr indent="0" marL="0">
              <a:buNone/>
            </a:pPr>
            <a:r>
              <a:rPr lang="en-US" sz="1500" b="1" spc="300" kern="0" dirty="0">
                <a:solidFill>
                  <a:srgbClr val="2C7A7B"/>
                </a:solidFill>
                <a:latin typeface="Calibri" pitchFamily="34" charset="0"/>
                <a:ea typeface="Calibri" pitchFamily="34" charset="-122"/>
                <a:cs typeface="Calibri" pitchFamily="34" charset="-120"/>
              </a:rPr>
              <a:t>ΜΕΡΟΣ Δ · ΚΕΝΤΡΟ ΥΠΟΣΤΗΡΙΞΗΣ</a:t>
            </a:r>
            <a:endParaRPr lang="en-US" sz="1500" dirty="0"/>
          </a:p>
        </p:txBody>
      </p:sp>
      <p:sp>
        <p:nvSpPr>
          <p:cNvPr id="9" name="Text 6"/>
          <p:cNvSpPr/>
          <p:nvPr/>
        </p:nvSpPr>
        <p:spPr>
          <a:xfrm>
            <a:off x="731520" y="2697480"/>
            <a:ext cx="10515600" cy="914400"/>
          </a:xfrm>
          <a:prstGeom prst="rect">
            <a:avLst/>
          </a:prstGeom>
          <a:noFill/>
          <a:ln/>
        </p:spPr>
        <p:txBody>
          <a:bodyPr wrap="square"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Κέντρο Υποστήριξης Expert Λογιστών Οικονομολόγων ΤΝ</a:t>
            </a:r>
            <a:endParaRPr lang="en-US" sz="4000" dirty="0"/>
          </a:p>
        </p:txBody>
      </p:sp>
      <p:sp>
        <p:nvSpPr>
          <p:cNvPr id="10" name="Text 7"/>
          <p:cNvSpPr/>
          <p:nvPr/>
        </p:nvSpPr>
        <p:spPr>
          <a:xfrm>
            <a:off x="731520" y="3703320"/>
            <a:ext cx="10515600" cy="457200"/>
          </a:xfrm>
          <a:prstGeom prst="rect">
            <a:avLst/>
          </a:prstGeom>
          <a:noFill/>
          <a:ln/>
        </p:spPr>
        <p:txBody>
          <a:bodyPr wrap="square" rtlCol="0" anchor="ctr"/>
          <a:lstStyle/>
          <a:p>
            <a:pPr indent="0" marL="0">
              <a:buNone/>
            </a:pPr>
            <a:r>
              <a:rPr lang="en-US" sz="1800" i="1" dirty="0">
                <a:solidFill>
                  <a:srgbClr val="9AA3C4"/>
                </a:solidFill>
                <a:latin typeface="Calibri" pitchFamily="34" charset="0"/>
                <a:ea typeface="Calibri" pitchFamily="34" charset="-122"/>
                <a:cs typeface="Calibri" pitchFamily="34" charset="-120"/>
              </a:rPr>
              <a:t>AI support centre</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2C7A7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Ρωτάω το Κέντρο υποστήριξης</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Asking the support centre</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411480" y="1371600"/>
            <a:ext cx="7635240" cy="4826889"/>
          </a:xfrm>
          <a:prstGeom prst="roundRect">
            <a:avLst>
              <a:gd name="adj" fmla="val 1326"/>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46-ai-support.jpg">    </p:cNvPr>
          <p:cNvPicPr>
            <a:picLocks noChangeAspect="1"/>
          </p:cNvPicPr>
          <p:nvPr/>
        </p:nvPicPr>
        <p:blipFill>
          <a:blip r:embed="rId1"/>
          <a:stretch>
            <a:fillRect/>
          </a:stretch>
        </p:blipFill>
        <p:spPr>
          <a:xfrm>
            <a:off x="484632" y="1444752"/>
            <a:ext cx="7488936" cy="4680585"/>
          </a:xfrm>
          <a:prstGeom prst="rect">
            <a:avLst/>
          </a:prstGeom>
        </p:spPr>
      </p:pic>
      <p:sp>
        <p:nvSpPr>
          <p:cNvPr id="10" name="Shape 6"/>
          <p:cNvSpPr/>
          <p:nvPr/>
        </p:nvSpPr>
        <p:spPr>
          <a:xfrm>
            <a:off x="8366760" y="1463040"/>
            <a:ext cx="329184" cy="329184"/>
          </a:xfrm>
          <a:prstGeom prst="ellipse">
            <a:avLst/>
          </a:prstGeom>
          <a:solidFill>
            <a:srgbClr val="2C7A7B"/>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Μπαίνεις από το κουμπί του Κέντρου.
</a:t>
            </a:r>
            <a:pPr indent="0" marL="0">
              <a:buNone/>
            </a:pPr>
            <a:r>
              <a:rPr lang="en-US" sz="1050" i="1" dirty="0">
                <a:solidFill>
                  <a:srgbClr val="6E7488"/>
                </a:solidFill>
                <a:latin typeface="Calibri" pitchFamily="34" charset="0"/>
                <a:ea typeface="Calibri" pitchFamily="34" charset="-122"/>
                <a:cs typeface="Calibri" pitchFamily="34" charset="-120"/>
              </a:rPr>
              <a:t>Enter from the centre's button.</a:t>
            </a:r>
            <a:endParaRPr lang="en-US" sz="1350" dirty="0"/>
          </a:p>
        </p:txBody>
      </p:sp>
      <p:sp>
        <p:nvSpPr>
          <p:cNvPr id="13" name="Shape 9"/>
          <p:cNvSpPr/>
          <p:nvPr/>
        </p:nvSpPr>
        <p:spPr>
          <a:xfrm>
            <a:off x="8366760" y="2377440"/>
            <a:ext cx="329184" cy="329184"/>
          </a:xfrm>
          <a:prstGeom prst="ellipse">
            <a:avLst/>
          </a:prstGeom>
          <a:solidFill>
            <a:srgbClr val="2C7A7B"/>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Γράψε ερώτηση + Enter — ή πάτησε μια έτοιμη.
</a:t>
            </a:r>
            <a:pPr indent="0" marL="0">
              <a:buNone/>
            </a:pPr>
            <a:r>
              <a:rPr lang="en-US" sz="1050" i="1" dirty="0">
                <a:solidFill>
                  <a:srgbClr val="6E7488"/>
                </a:solidFill>
                <a:latin typeface="Calibri" pitchFamily="34" charset="0"/>
                <a:ea typeface="Calibri" pitchFamily="34" charset="-122"/>
                <a:cs typeface="Calibri" pitchFamily="34" charset="-120"/>
              </a:rPr>
              <a:t>Type a question + Enter — or pick one.</a:t>
            </a:r>
            <a:endParaRPr lang="en-US" sz="1350" dirty="0"/>
          </a:p>
        </p:txBody>
      </p:sp>
      <p:sp>
        <p:nvSpPr>
          <p:cNvPr id="16" name="Shape 12"/>
          <p:cNvSpPr/>
          <p:nvPr/>
        </p:nvSpPr>
        <p:spPr>
          <a:xfrm>
            <a:off x="8366760" y="3291840"/>
            <a:ext cx="329184" cy="329184"/>
          </a:xfrm>
          <a:prstGeom prst="ellipse">
            <a:avLst/>
          </a:prstGeom>
          <a:solidFill>
            <a:srgbClr val="2C7A7B"/>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Η απάντηση γράφεται μπροστά σου.
</a:t>
            </a:r>
            <a:pPr indent="0" marL="0">
              <a:buNone/>
            </a:pPr>
            <a:r>
              <a:rPr lang="en-US" sz="1050" i="1" dirty="0">
                <a:solidFill>
                  <a:srgbClr val="6E7488"/>
                </a:solidFill>
                <a:latin typeface="Calibri" pitchFamily="34" charset="0"/>
                <a:ea typeface="Calibri" pitchFamily="34" charset="-122"/>
                <a:cs typeface="Calibri" pitchFamily="34" charset="-120"/>
              </a:rPr>
              <a:t>The answer writes itself as you watch.</a:t>
            </a:r>
            <a:endParaRPr lang="en-US" sz="1350" dirty="0"/>
          </a:p>
        </p:txBody>
      </p:sp>
      <p:sp>
        <p:nvSpPr>
          <p:cNvPr id="19" name="Shape 15"/>
          <p:cNvSpPr/>
          <p:nvPr/>
        </p:nvSpPr>
        <p:spPr>
          <a:xfrm>
            <a:off x="8366760" y="4206240"/>
            <a:ext cx="329184" cy="329184"/>
          </a:xfrm>
          <a:prstGeom prst="ellipse">
            <a:avLst/>
          </a:prstGeom>
          <a:solidFill>
            <a:srgbClr val="2C7A7B"/>
          </a:solidFill>
          <a:ln/>
        </p:spPr>
      </p:sp>
      <p:sp>
        <p:nvSpPr>
          <p:cNvPr id="20" name="Text 16"/>
          <p:cNvSpPr/>
          <p:nvPr/>
        </p:nvSpPr>
        <p:spPr>
          <a:xfrm>
            <a:off x="8366760" y="42062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1" name="Text 17"/>
          <p:cNvSpPr/>
          <p:nvPr/>
        </p:nvSpPr>
        <p:spPr>
          <a:xfrm>
            <a:off x="8823960" y="41513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«Σε κάλυψε η απάντηση;»
</a:t>
            </a:r>
            <a:pPr indent="0" marL="0">
              <a:buNone/>
            </a:pPr>
            <a:r>
              <a:rPr lang="en-US" sz="1050" i="1" dirty="0">
                <a:solidFill>
                  <a:srgbClr val="6E7488"/>
                </a:solidFill>
                <a:latin typeface="Calibri" pitchFamily="34" charset="0"/>
                <a:ea typeface="Calibri" pitchFamily="34" charset="-122"/>
                <a:cs typeface="Calibri" pitchFamily="34" charset="-120"/>
              </a:rPr>
              <a:t>“Did this answer help?”</a:t>
            </a:r>
            <a:endParaRPr lang="en-US" sz="1350" dirty="0"/>
          </a:p>
        </p:txBody>
      </p:sp>
      <p:sp>
        <p:nvSpPr>
          <p:cNvPr id="22" name="Text 18"/>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3" name="Text 19"/>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Δ · ΚΕΝΤΡΟ ΥΠΟΣΤΗΡΙΞΗΣ</a:t>
            </a:r>
            <a:endParaRPr lang="en-US" sz="900" dirty="0"/>
          </a:p>
        </p:txBody>
      </p:sp>
      <p:sp>
        <p:nvSpPr>
          <p:cNvPr id="24" name="Text 20"/>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2C7A7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Παράδειγμα: προθεσμία ΦΠΑ</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Example: VAT return deadline</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2393899" y="1325880"/>
            <a:ext cx="7373722" cy="4663440"/>
          </a:xfrm>
          <a:prstGeom prst="roundRect">
            <a:avLst>
              <a:gd name="adj" fmla="val 1373"/>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ai-ex1-fpa-deadline.jpg">    </p:cNvPr>
          <p:cNvPicPr>
            <a:picLocks noChangeAspect="1"/>
          </p:cNvPicPr>
          <p:nvPr/>
        </p:nvPicPr>
        <p:blipFill>
          <a:blip r:embed="rId1"/>
          <a:stretch>
            <a:fillRect/>
          </a:stretch>
        </p:blipFill>
        <p:spPr>
          <a:xfrm>
            <a:off x="2467051" y="1399032"/>
            <a:ext cx="7227418" cy="4517136"/>
          </a:xfrm>
          <a:prstGeom prst="rect">
            <a:avLst/>
          </a:prstGeom>
        </p:spPr>
      </p:pic>
      <p:sp>
        <p:nvSpPr>
          <p:cNvPr id="10" name="Text 6"/>
          <p:cNvSpPr/>
          <p:nvPr/>
        </p:nvSpPr>
        <p:spPr>
          <a:xfrm>
            <a:off x="457200" y="6053328"/>
            <a:ext cx="11247120" cy="365760"/>
          </a:xfrm>
          <a:prstGeom prst="rect">
            <a:avLst/>
          </a:prstGeom>
          <a:noFill/>
          <a:ln/>
        </p:spPr>
        <p:txBody>
          <a:bodyPr wrap="square" lIns="0" tIns="0" rIns="0" bIns="0" rtlCol="0" anchor="ctr"/>
          <a:lstStyle/>
          <a:p>
            <a:pPr algn="ctr" indent="0" marL="0">
              <a:buNone/>
            </a:pPr>
            <a:r>
              <a:rPr lang="en-US" sz="1300" b="1" dirty="0">
                <a:solidFill>
                  <a:srgbClr val="1E2150"/>
                </a:solidFill>
                <a:latin typeface="Calibri" pitchFamily="34" charset="0"/>
                <a:ea typeface="Calibri" pitchFamily="34" charset="-122"/>
                <a:cs typeface="Calibri" pitchFamily="34" charset="-120"/>
              </a:rPr>
              <a:t>«Πότε υποβάλλεται η περιοδική δήλωση ΦΠΑ;»   </a:t>
            </a:r>
            <a:pPr algn="ctr" indent="0" marL="0">
              <a:buNone/>
            </a:pPr>
            <a:r>
              <a:rPr lang="en-US" sz="1100" i="1" dirty="0">
                <a:solidFill>
                  <a:srgbClr val="6E7488"/>
                </a:solidFill>
                <a:latin typeface="Calibri" pitchFamily="34" charset="0"/>
                <a:ea typeface="Calibri" pitchFamily="34" charset="-122"/>
                <a:cs typeface="Calibri" pitchFamily="34" charset="-120"/>
              </a:rPr>
              <a:t>“When is the periodic VAT return due?”</a:t>
            </a:r>
            <a:endParaRPr lang="en-US" sz="1300" dirty="0"/>
          </a:p>
        </p:txBody>
      </p:sp>
      <p:sp>
        <p:nvSpPr>
          <p:cNvPr id="11" name="Text 7"/>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12" name="Text 8"/>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Δ · ΚΕΝΤΡΟ ΥΠΟΣΤΗΡΙΞΗΣ</a:t>
            </a:r>
            <a:endParaRPr lang="en-US" sz="900" dirty="0"/>
          </a:p>
        </p:txBody>
      </p:sp>
      <p:sp>
        <p:nvSpPr>
          <p:cNvPr id="13" name="Text 9"/>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2C7A7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Παράδειγμα: απλογραφικά ή διπλογραφικά</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Example: single or double entry</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2393899" y="1325880"/>
            <a:ext cx="7373722" cy="4663440"/>
          </a:xfrm>
          <a:prstGeom prst="roundRect">
            <a:avLst>
              <a:gd name="adj" fmla="val 1373"/>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ai-ex2-books.jpg">    </p:cNvPr>
          <p:cNvPicPr>
            <a:picLocks noChangeAspect="1"/>
          </p:cNvPicPr>
          <p:nvPr/>
        </p:nvPicPr>
        <p:blipFill>
          <a:blip r:embed="rId1"/>
          <a:stretch>
            <a:fillRect/>
          </a:stretch>
        </p:blipFill>
        <p:spPr>
          <a:xfrm>
            <a:off x="2467051" y="1399032"/>
            <a:ext cx="7227418" cy="4517136"/>
          </a:xfrm>
          <a:prstGeom prst="rect">
            <a:avLst/>
          </a:prstGeom>
        </p:spPr>
      </p:pic>
      <p:sp>
        <p:nvSpPr>
          <p:cNvPr id="10" name="Text 6"/>
          <p:cNvSpPr/>
          <p:nvPr/>
        </p:nvSpPr>
        <p:spPr>
          <a:xfrm>
            <a:off x="457200" y="6053328"/>
            <a:ext cx="11247120" cy="365760"/>
          </a:xfrm>
          <a:prstGeom prst="rect">
            <a:avLst/>
          </a:prstGeom>
          <a:noFill/>
          <a:ln/>
        </p:spPr>
        <p:txBody>
          <a:bodyPr wrap="square" lIns="0" tIns="0" rIns="0" bIns="0" rtlCol="0" anchor="ctr"/>
          <a:lstStyle/>
          <a:p>
            <a:pPr algn="ctr" indent="0" marL="0">
              <a:buNone/>
            </a:pPr>
            <a:r>
              <a:rPr lang="en-US" sz="1300" b="1" dirty="0">
                <a:solidFill>
                  <a:srgbClr val="1E2150"/>
                </a:solidFill>
                <a:latin typeface="Calibri" pitchFamily="34" charset="0"/>
                <a:ea typeface="Calibri" pitchFamily="34" charset="-122"/>
                <a:cs typeface="Calibri" pitchFamily="34" charset="-120"/>
              </a:rPr>
              <a:t>«Ποια η διαφορά απλογραφικών και διπλογραφικών βιβλίων;»   </a:t>
            </a:r>
            <a:pPr algn="ctr" indent="0" marL="0">
              <a:buNone/>
            </a:pPr>
            <a:r>
              <a:rPr lang="en-US" sz="1100" i="1" dirty="0">
                <a:solidFill>
                  <a:srgbClr val="6E7488"/>
                </a:solidFill>
                <a:latin typeface="Calibri" pitchFamily="34" charset="0"/>
                <a:ea typeface="Calibri" pitchFamily="34" charset="-122"/>
                <a:cs typeface="Calibri" pitchFamily="34" charset="-120"/>
              </a:rPr>
              <a:t>“Single vs double-entry books?”</a:t>
            </a:r>
            <a:endParaRPr lang="en-US" sz="1300" dirty="0"/>
          </a:p>
        </p:txBody>
      </p:sp>
      <p:sp>
        <p:nvSpPr>
          <p:cNvPr id="11" name="Text 7"/>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12" name="Text 8"/>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Δ · ΚΕΝΤΡΟ ΥΠΟΣΤΗΡΙΞΗΣ</a:t>
            </a:r>
            <a:endParaRPr lang="en-US" sz="900" dirty="0"/>
          </a:p>
        </p:txBody>
      </p:sp>
      <p:sp>
        <p:nvSpPr>
          <p:cNvPr id="13" name="Text 9"/>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2C7A7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Παράδειγμα: ενδοκοινοτικές αποκτήσεις</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Example: intra-EU acquisitions</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2393899" y="1325880"/>
            <a:ext cx="7373722" cy="4663440"/>
          </a:xfrm>
          <a:prstGeom prst="roundRect">
            <a:avLst>
              <a:gd name="adj" fmla="val 1373"/>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ai-ex3-intra-eu.jpg">    </p:cNvPr>
          <p:cNvPicPr>
            <a:picLocks noChangeAspect="1"/>
          </p:cNvPicPr>
          <p:nvPr/>
        </p:nvPicPr>
        <p:blipFill>
          <a:blip r:embed="rId1"/>
          <a:stretch>
            <a:fillRect/>
          </a:stretch>
        </p:blipFill>
        <p:spPr>
          <a:xfrm>
            <a:off x="2467051" y="1399032"/>
            <a:ext cx="7227418" cy="4517136"/>
          </a:xfrm>
          <a:prstGeom prst="rect">
            <a:avLst/>
          </a:prstGeom>
        </p:spPr>
      </p:pic>
      <p:sp>
        <p:nvSpPr>
          <p:cNvPr id="10" name="Text 6"/>
          <p:cNvSpPr/>
          <p:nvPr/>
        </p:nvSpPr>
        <p:spPr>
          <a:xfrm>
            <a:off x="457200" y="6053328"/>
            <a:ext cx="11247120" cy="365760"/>
          </a:xfrm>
          <a:prstGeom prst="rect">
            <a:avLst/>
          </a:prstGeom>
          <a:noFill/>
          <a:ln/>
        </p:spPr>
        <p:txBody>
          <a:bodyPr wrap="square" lIns="0" tIns="0" rIns="0" bIns="0" rtlCol="0" anchor="ctr"/>
          <a:lstStyle/>
          <a:p>
            <a:pPr algn="ctr" indent="0" marL="0">
              <a:buNone/>
            </a:pPr>
            <a:r>
              <a:rPr lang="en-US" sz="1300" b="1" dirty="0">
                <a:solidFill>
                  <a:srgbClr val="1E2150"/>
                </a:solidFill>
                <a:latin typeface="Calibri" pitchFamily="34" charset="0"/>
                <a:ea typeface="Calibri" pitchFamily="34" charset="-122"/>
                <a:cs typeface="Calibri" pitchFamily="34" charset="-120"/>
              </a:rPr>
              <a:t>«Τι ισχύει για τις ενδοκοινοτικές αποκτήσεις;»   </a:t>
            </a:r>
            <a:pPr algn="ctr" indent="0" marL="0">
              <a:buNone/>
            </a:pPr>
            <a:r>
              <a:rPr lang="en-US" sz="1100" i="1" dirty="0">
                <a:solidFill>
                  <a:srgbClr val="6E7488"/>
                </a:solidFill>
                <a:latin typeface="Calibri" pitchFamily="34" charset="0"/>
                <a:ea typeface="Calibri" pitchFamily="34" charset="-122"/>
                <a:cs typeface="Calibri" pitchFamily="34" charset="-120"/>
              </a:rPr>
              <a:t>“What applies to intra-EU acquisitions?”</a:t>
            </a:r>
            <a:endParaRPr lang="en-US" sz="1300" dirty="0"/>
          </a:p>
        </p:txBody>
      </p:sp>
      <p:sp>
        <p:nvSpPr>
          <p:cNvPr id="11" name="Text 7"/>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12" name="Text 8"/>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Δ · ΚΕΝΤΡΟ ΥΠΟΣΤΗΡΙΞΗΣ</a:t>
            </a:r>
            <a:endParaRPr lang="en-US" sz="900" dirty="0"/>
          </a:p>
        </p:txBody>
      </p:sp>
      <p:sp>
        <p:nvSpPr>
          <p:cNvPr id="13" name="Text 9"/>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2C7A7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Παράδειγμα: απάντηση από τη βάση γνώσης</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Example: an answer from the knowledge base</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2393899" y="1325880"/>
            <a:ext cx="7373722" cy="4663440"/>
          </a:xfrm>
          <a:prstGeom prst="roundRect">
            <a:avLst>
              <a:gd name="adj" fmla="val 1373"/>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ai-ex4-reverse-charge.jpg">    </p:cNvPr>
          <p:cNvPicPr>
            <a:picLocks noChangeAspect="1"/>
          </p:cNvPicPr>
          <p:nvPr/>
        </p:nvPicPr>
        <p:blipFill>
          <a:blip r:embed="rId1"/>
          <a:stretch>
            <a:fillRect/>
          </a:stretch>
        </p:blipFill>
        <p:spPr>
          <a:xfrm>
            <a:off x="2467051" y="1399032"/>
            <a:ext cx="7227418" cy="4517136"/>
          </a:xfrm>
          <a:prstGeom prst="rect">
            <a:avLst/>
          </a:prstGeom>
        </p:spPr>
      </p:pic>
      <p:sp>
        <p:nvSpPr>
          <p:cNvPr id="10" name="Text 6"/>
          <p:cNvSpPr/>
          <p:nvPr/>
        </p:nvSpPr>
        <p:spPr>
          <a:xfrm>
            <a:off x="457200" y="6053328"/>
            <a:ext cx="11247120" cy="365760"/>
          </a:xfrm>
          <a:prstGeom prst="rect">
            <a:avLst/>
          </a:prstGeom>
          <a:noFill/>
          <a:ln/>
        </p:spPr>
        <p:txBody>
          <a:bodyPr wrap="square" lIns="0" tIns="0" rIns="0" bIns="0" rtlCol="0" anchor="ctr"/>
          <a:lstStyle/>
          <a:p>
            <a:pPr algn="ctr" indent="0" marL="0">
              <a:buNone/>
            </a:pPr>
            <a:r>
              <a:rPr lang="en-US" sz="1300" b="1" dirty="0">
                <a:solidFill>
                  <a:srgbClr val="1E2150"/>
                </a:solidFill>
                <a:latin typeface="Calibri" pitchFamily="34" charset="0"/>
                <a:ea typeface="Calibri" pitchFamily="34" charset="-122"/>
                <a:cs typeface="Calibri" pitchFamily="34" charset="-120"/>
              </a:rPr>
              <a:t>«Από τη βάση γνώσης των ειδικών»: η απάντηση βασίζεται σε κείμενο ειδικού.   </a:t>
            </a:r>
            <a:pPr algn="ctr" indent="0" marL="0">
              <a:buNone/>
            </a:pPr>
            <a:r>
              <a:rPr lang="en-US" sz="1100" i="1" dirty="0">
                <a:solidFill>
                  <a:srgbClr val="6E7488"/>
                </a:solidFill>
                <a:latin typeface="Calibri" pitchFamily="34" charset="0"/>
                <a:ea typeface="Calibri" pitchFamily="34" charset="-122"/>
                <a:cs typeface="Calibri" pitchFamily="34" charset="-120"/>
              </a:rPr>
              <a:t>“From the experts' knowledge base”.</a:t>
            </a:r>
            <a:endParaRPr lang="en-US" sz="1300" dirty="0"/>
          </a:p>
        </p:txBody>
      </p:sp>
      <p:sp>
        <p:nvSpPr>
          <p:cNvPr id="11" name="Text 7"/>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12" name="Text 8"/>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Δ · ΚΕΝΤΡΟ ΥΠΟΣΤΗΡΙΞΗΣ</a:t>
            </a:r>
            <a:endParaRPr lang="en-US" sz="900" dirty="0"/>
          </a:p>
        </p:txBody>
      </p:sp>
      <p:sp>
        <p:nvSpPr>
          <p:cNvPr id="13" name="Text 9"/>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2C7A7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Κρατάω την απάντηση: Word, PDF</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Keeping an answer: Word, PDF</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411480" y="1371600"/>
            <a:ext cx="7635240" cy="4826889"/>
          </a:xfrm>
          <a:prstGeom prst="roundRect">
            <a:avLst>
              <a:gd name="adj" fmla="val 1326"/>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38-ai-answer-export.jpg">    </p:cNvPr>
          <p:cNvPicPr>
            <a:picLocks noChangeAspect="1"/>
          </p:cNvPicPr>
          <p:nvPr/>
        </p:nvPicPr>
        <p:blipFill>
          <a:blip r:embed="rId1"/>
          <a:stretch>
            <a:fillRect/>
          </a:stretch>
        </p:blipFill>
        <p:spPr>
          <a:xfrm>
            <a:off x="484632" y="1444752"/>
            <a:ext cx="7488936" cy="4680585"/>
          </a:xfrm>
          <a:prstGeom prst="rect">
            <a:avLst/>
          </a:prstGeom>
        </p:spPr>
      </p:pic>
      <p:sp>
        <p:nvSpPr>
          <p:cNvPr id="10" name="Shape 6"/>
          <p:cNvSpPr/>
          <p:nvPr/>
        </p:nvSpPr>
        <p:spPr>
          <a:xfrm>
            <a:off x="8366760" y="1463040"/>
            <a:ext cx="329184" cy="329184"/>
          </a:xfrm>
          <a:prstGeom prst="ellipse">
            <a:avLst/>
          </a:prstGeom>
          <a:solidFill>
            <a:srgbClr val="2C7A7B"/>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Κάτω από την απάντηση: Αντιγραφή, Word, PDF.
</a:t>
            </a:r>
            <a:pPr indent="0" marL="0">
              <a:buNone/>
            </a:pPr>
            <a:r>
              <a:rPr lang="en-US" sz="1050" i="1" dirty="0">
                <a:solidFill>
                  <a:srgbClr val="6E7488"/>
                </a:solidFill>
                <a:latin typeface="Calibri" pitchFamily="34" charset="0"/>
                <a:ea typeface="Calibri" pitchFamily="34" charset="-122"/>
                <a:cs typeface="Calibri" pitchFamily="34" charset="-120"/>
              </a:rPr>
              <a:t>Under the answer: Copy, Word, PDF.</a:t>
            </a:r>
            <a:endParaRPr lang="en-US" sz="1350" dirty="0"/>
          </a:p>
        </p:txBody>
      </p:sp>
      <p:sp>
        <p:nvSpPr>
          <p:cNvPr id="13" name="Shape 9"/>
          <p:cNvSpPr/>
          <p:nvPr/>
        </p:nvSpPr>
        <p:spPr>
          <a:xfrm>
            <a:off x="8366760" y="2377440"/>
            <a:ext cx="329184" cy="329184"/>
          </a:xfrm>
          <a:prstGeom prst="ellipse">
            <a:avLst/>
          </a:prstGeom>
          <a:solidFill>
            <a:srgbClr val="2C7A7B"/>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Πάνω: εξαγωγή όλης της συνομιλίας σε Word ή PDF.
</a:t>
            </a:r>
            <a:pPr indent="0" marL="0">
              <a:buNone/>
            </a:pPr>
            <a:r>
              <a:rPr lang="en-US" sz="1050" i="1" dirty="0">
                <a:solidFill>
                  <a:srgbClr val="6E7488"/>
                </a:solidFill>
                <a:latin typeface="Calibri" pitchFamily="34" charset="0"/>
                <a:ea typeface="Calibri" pitchFamily="34" charset="-122"/>
                <a:cs typeface="Calibri" pitchFamily="34" charset="-120"/>
              </a:rPr>
              <a:t>Top: export the whole chat to Word or PDF.</a:t>
            </a:r>
            <a:endParaRPr lang="en-US" sz="1350" dirty="0"/>
          </a:p>
        </p:txBody>
      </p:sp>
      <p:sp>
        <p:nvSpPr>
          <p:cNvPr id="16" name="Shape 12"/>
          <p:cNvSpPr/>
          <p:nvPr/>
        </p:nvSpPr>
        <p:spPr>
          <a:xfrm>
            <a:off x="8366760" y="3291840"/>
            <a:ext cx="329184" cy="329184"/>
          </a:xfrm>
          <a:prstGeom prst="ellipse">
            <a:avLst/>
          </a:prstGeom>
          <a:solidFill>
            <a:srgbClr val="2C7A7B"/>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Το «Ιστορικό» κρατά τις συνομιλίες σου.
</a:t>
            </a:r>
            <a:pPr indent="0" marL="0">
              <a:buNone/>
            </a:pPr>
            <a:r>
              <a:rPr lang="en-US" sz="1050" i="1" dirty="0">
                <a:solidFill>
                  <a:srgbClr val="6E7488"/>
                </a:solidFill>
                <a:latin typeface="Calibri" pitchFamily="34" charset="0"/>
                <a:ea typeface="Calibri" pitchFamily="34" charset="-122"/>
                <a:cs typeface="Calibri" pitchFamily="34" charset="-120"/>
              </a:rPr>
              <a:t>“History” keeps your chats.</a:t>
            </a:r>
            <a:endParaRPr lang="en-US" sz="1350" dirty="0"/>
          </a:p>
        </p:txBody>
      </p:sp>
      <p:sp>
        <p:nvSpPr>
          <p:cNvPr id="19" name="Shape 15"/>
          <p:cNvSpPr/>
          <p:nvPr/>
        </p:nvSpPr>
        <p:spPr>
          <a:xfrm>
            <a:off x="8366760" y="4297680"/>
            <a:ext cx="3429000" cy="786384"/>
          </a:xfrm>
          <a:prstGeom prst="roundRect">
            <a:avLst>
              <a:gd name="adj" fmla="val 6977"/>
            </a:avLst>
          </a:prstGeom>
          <a:solidFill>
            <a:srgbClr val="F5F7FC"/>
          </a:solidFill>
          <a:ln/>
        </p:spPr>
      </p:sp>
      <p:sp>
        <p:nvSpPr>
          <p:cNvPr id="20" name="Text 16"/>
          <p:cNvSpPr/>
          <p:nvPr/>
        </p:nvSpPr>
        <p:spPr>
          <a:xfrm>
            <a:off x="8503920" y="4343400"/>
            <a:ext cx="3154680" cy="694944"/>
          </a:xfrm>
          <a:prstGeom prst="rect">
            <a:avLst/>
          </a:prstGeom>
          <a:noFill/>
          <a:ln/>
        </p:spPr>
        <p:txBody>
          <a:bodyPr wrap="square" lIns="0" tIns="0" rIns="0" bIns="0" rtlCol="0" anchor="ctr"/>
          <a:lstStyle/>
          <a:p>
            <a:pPr indent="0" marL="0">
              <a:buNone/>
            </a:pPr>
            <a:r>
              <a:rPr lang="en-US" sz="1200" b="1" dirty="0">
                <a:solidFill>
                  <a:srgbClr val="1E2150"/>
                </a:solidFill>
                <a:latin typeface="Calibri" pitchFamily="34" charset="0"/>
                <a:ea typeface="Calibri" pitchFamily="34" charset="-122"/>
                <a:cs typeface="Calibri" pitchFamily="34" charset="-120"/>
              </a:rPr>
              <a:t>Το ιστορικό το βλέπεις μόνο εσύ.
</a:t>
            </a:r>
            <a:pPr indent="0" marL="0">
              <a:buNone/>
            </a:pPr>
            <a:r>
              <a:rPr lang="en-US" sz="1050" i="1" dirty="0">
                <a:solidFill>
                  <a:srgbClr val="6E7488"/>
                </a:solidFill>
                <a:latin typeface="Calibri" pitchFamily="34" charset="0"/>
                <a:ea typeface="Calibri" pitchFamily="34" charset="-122"/>
                <a:cs typeface="Calibri" pitchFamily="34" charset="-120"/>
              </a:rPr>
              <a:t>Only you see your history.</a:t>
            </a:r>
            <a:endParaRPr lang="en-US" sz="1200" dirty="0"/>
          </a:p>
        </p:txBody>
      </p:sp>
      <p:sp>
        <p:nvSpPr>
          <p:cNvPr id="21" name="Text 17"/>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2" name="Text 18"/>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Δ · ΚΕΝΤΡΟ ΥΠΟΣΤΗΡΙΞΗΣ</a:t>
            </a:r>
            <a:endParaRPr lang="en-US" sz="900" dirty="0"/>
          </a:p>
        </p:txBody>
      </p:sp>
      <p:sp>
        <p:nvSpPr>
          <p:cNvPr id="23" name="Text 19"/>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2C7A7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Δεν με κάλυψε: ρωτάω έναν ειδικό</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Not covered: ask an expert</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411480" y="1371600"/>
            <a:ext cx="7635240" cy="4826889"/>
          </a:xfrm>
          <a:prstGeom prst="roundRect">
            <a:avLst>
              <a:gd name="adj" fmla="val 1326"/>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39-ai-ask-expert.jpg">    </p:cNvPr>
          <p:cNvPicPr>
            <a:picLocks noChangeAspect="1"/>
          </p:cNvPicPr>
          <p:nvPr/>
        </p:nvPicPr>
        <p:blipFill>
          <a:blip r:embed="rId1"/>
          <a:stretch>
            <a:fillRect/>
          </a:stretch>
        </p:blipFill>
        <p:spPr>
          <a:xfrm>
            <a:off x="484632" y="1444752"/>
            <a:ext cx="7488936" cy="4680585"/>
          </a:xfrm>
          <a:prstGeom prst="rect">
            <a:avLst/>
          </a:prstGeom>
        </p:spPr>
      </p:pic>
      <p:sp>
        <p:nvSpPr>
          <p:cNvPr id="10" name="Shape 6"/>
          <p:cNvSpPr/>
          <p:nvPr/>
        </p:nvSpPr>
        <p:spPr>
          <a:xfrm>
            <a:off x="8366760" y="1463040"/>
            <a:ext cx="329184" cy="329184"/>
          </a:xfrm>
          <a:prstGeom prst="ellipse">
            <a:avLst/>
          </a:prstGeom>
          <a:solidFill>
            <a:srgbClr val="2C7A7B"/>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«Όχι — ρώτα έναν ειδικό».
</a:t>
            </a:r>
            <a:pPr indent="0" marL="0">
              <a:buNone/>
            </a:pPr>
            <a:r>
              <a:rPr lang="en-US" sz="1050" i="1" dirty="0">
                <a:solidFill>
                  <a:srgbClr val="6E7488"/>
                </a:solidFill>
                <a:latin typeface="Calibri" pitchFamily="34" charset="0"/>
                <a:ea typeface="Calibri" pitchFamily="34" charset="-122"/>
                <a:cs typeface="Calibri" pitchFamily="34" charset="-120"/>
              </a:rPr>
              <a:t>“No — ask an expert”.</a:t>
            </a:r>
            <a:endParaRPr lang="en-US" sz="1350" dirty="0"/>
          </a:p>
        </p:txBody>
      </p:sp>
      <p:sp>
        <p:nvSpPr>
          <p:cNvPr id="13" name="Shape 9"/>
          <p:cNvSpPr/>
          <p:nvPr/>
        </p:nvSpPr>
        <p:spPr>
          <a:xfrm>
            <a:off x="8366760" y="2377440"/>
            <a:ext cx="329184" cy="329184"/>
          </a:xfrm>
          <a:prstGeom prst="ellipse">
            <a:avLst/>
          </a:prstGeom>
          <a:solidFill>
            <a:srgbClr val="2C7A7B"/>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Ερώτηση και σχόλιο για την περίπτωσή σου.
</a:t>
            </a:r>
            <a:pPr indent="0" marL="0">
              <a:buNone/>
            </a:pPr>
            <a:r>
              <a:rPr lang="en-US" sz="1050" i="1" dirty="0">
                <a:solidFill>
                  <a:srgbClr val="6E7488"/>
                </a:solidFill>
                <a:latin typeface="Calibri" pitchFamily="34" charset="0"/>
                <a:ea typeface="Calibri" pitchFamily="34" charset="-122"/>
                <a:cs typeface="Calibri" pitchFamily="34" charset="-120"/>
              </a:rPr>
              <a:t>Question and a note on your case.</a:t>
            </a:r>
            <a:endParaRPr lang="en-US" sz="1350" dirty="0"/>
          </a:p>
        </p:txBody>
      </p:sp>
      <p:sp>
        <p:nvSpPr>
          <p:cNvPr id="16" name="Shape 12"/>
          <p:cNvSpPr/>
          <p:nvPr/>
        </p:nvSpPr>
        <p:spPr>
          <a:xfrm>
            <a:off x="8366760" y="3291840"/>
            <a:ext cx="329184" cy="329184"/>
          </a:xfrm>
          <a:prstGeom prst="ellipse">
            <a:avLst/>
          </a:prstGeom>
          <a:solidFill>
            <a:srgbClr val="2C7A7B"/>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«Αποστολή σε ειδικό».
</a:t>
            </a:r>
            <a:pPr indent="0" marL="0">
              <a:buNone/>
            </a:pPr>
            <a:r>
              <a:rPr lang="en-US" sz="1050" i="1" dirty="0">
                <a:solidFill>
                  <a:srgbClr val="6E7488"/>
                </a:solidFill>
                <a:latin typeface="Calibri" pitchFamily="34" charset="0"/>
                <a:ea typeface="Calibri" pitchFamily="34" charset="-122"/>
                <a:cs typeface="Calibri" pitchFamily="34" charset="-120"/>
              </a:rPr>
              <a:t>“Send to an expert”.</a:t>
            </a:r>
            <a:endParaRPr lang="en-US" sz="1350" dirty="0"/>
          </a:p>
        </p:txBody>
      </p:sp>
      <p:sp>
        <p:nvSpPr>
          <p:cNvPr id="19" name="Shape 15"/>
          <p:cNvSpPr/>
          <p:nvPr/>
        </p:nvSpPr>
        <p:spPr>
          <a:xfrm>
            <a:off x="8366760" y="4206240"/>
            <a:ext cx="329184" cy="329184"/>
          </a:xfrm>
          <a:prstGeom prst="ellipse">
            <a:avLst/>
          </a:prstGeom>
          <a:solidFill>
            <a:srgbClr val="2C7A7B"/>
          </a:solidFill>
          <a:ln/>
        </p:spPr>
      </p:sp>
      <p:sp>
        <p:nvSpPr>
          <p:cNvPr id="20" name="Text 16"/>
          <p:cNvSpPr/>
          <p:nvPr/>
        </p:nvSpPr>
        <p:spPr>
          <a:xfrm>
            <a:off x="8366760" y="42062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1" name="Text 17"/>
          <p:cNvSpPr/>
          <p:nvPr/>
        </p:nvSpPr>
        <p:spPr>
          <a:xfrm>
            <a:off x="8823960" y="41513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Η απάντηση έρχεται υπογεγραμμένη, στη συνομιλία.
</a:t>
            </a:r>
            <a:pPr indent="0" marL="0">
              <a:buNone/>
            </a:pPr>
            <a:r>
              <a:rPr lang="en-US" sz="1050" i="1" dirty="0">
                <a:solidFill>
                  <a:srgbClr val="6E7488"/>
                </a:solidFill>
                <a:latin typeface="Calibri" pitchFamily="34" charset="0"/>
                <a:ea typeface="Calibri" pitchFamily="34" charset="-122"/>
                <a:cs typeface="Calibri" pitchFamily="34" charset="-120"/>
              </a:rPr>
              <a:t>The answer arrives signed, in the chat.</a:t>
            </a:r>
            <a:endParaRPr lang="en-US" sz="1350" dirty="0"/>
          </a:p>
        </p:txBody>
      </p:sp>
      <p:sp>
        <p:nvSpPr>
          <p:cNvPr id="22" name="Shape 18"/>
          <p:cNvSpPr/>
          <p:nvPr/>
        </p:nvSpPr>
        <p:spPr>
          <a:xfrm>
            <a:off x="8366760" y="5212080"/>
            <a:ext cx="3429000" cy="786384"/>
          </a:xfrm>
          <a:prstGeom prst="roundRect">
            <a:avLst>
              <a:gd name="adj" fmla="val 6977"/>
            </a:avLst>
          </a:prstGeom>
          <a:solidFill>
            <a:srgbClr val="F5F7FC"/>
          </a:solidFill>
          <a:ln/>
        </p:spPr>
      </p:sp>
      <p:sp>
        <p:nvSpPr>
          <p:cNvPr id="23" name="Text 19"/>
          <p:cNvSpPr/>
          <p:nvPr/>
        </p:nvSpPr>
        <p:spPr>
          <a:xfrm>
            <a:off x="8503920" y="5257800"/>
            <a:ext cx="3154680" cy="694944"/>
          </a:xfrm>
          <a:prstGeom prst="rect">
            <a:avLst/>
          </a:prstGeom>
          <a:noFill/>
          <a:ln/>
        </p:spPr>
        <p:txBody>
          <a:bodyPr wrap="square" lIns="0" tIns="0" rIns="0" bIns="0" rtlCol="0" anchor="ctr"/>
          <a:lstStyle/>
          <a:p>
            <a:pPr indent="0" marL="0">
              <a:buNone/>
            </a:pPr>
            <a:r>
              <a:rPr lang="en-US" sz="1200" b="1" dirty="0">
                <a:solidFill>
                  <a:srgbClr val="1E2150"/>
                </a:solidFill>
                <a:latin typeface="Calibri" pitchFamily="34" charset="0"/>
                <a:ea typeface="Calibri" pitchFamily="34" charset="-122"/>
                <a:cs typeface="Calibri" pitchFamily="34" charset="-120"/>
              </a:rPr>
              <a:t>Ο ειδικός δεν βλέπει την υπόλοιπη συνομιλία.
</a:t>
            </a:r>
            <a:pPr indent="0" marL="0">
              <a:buNone/>
            </a:pPr>
            <a:r>
              <a:rPr lang="en-US" sz="1050" i="1" dirty="0">
                <a:solidFill>
                  <a:srgbClr val="6E7488"/>
                </a:solidFill>
                <a:latin typeface="Calibri" pitchFamily="34" charset="0"/>
                <a:ea typeface="Calibri" pitchFamily="34" charset="-122"/>
                <a:cs typeface="Calibri" pitchFamily="34" charset="-120"/>
              </a:rPr>
              <a:t>The expert does not see the rest of the chat.</a:t>
            </a:r>
            <a:endParaRPr lang="en-US" sz="1200" dirty="0"/>
          </a:p>
        </p:txBody>
      </p:sp>
      <p:sp>
        <p:nvSpPr>
          <p:cNvPr id="24" name="Text 20"/>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5" name="Text 21"/>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Δ · ΚΕΝΤΡΟ ΥΠΟΣΤΗΡΙΞΗΣ</a:t>
            </a:r>
            <a:endParaRPr lang="en-US" sz="900" dirty="0"/>
          </a:p>
        </p:txBody>
      </p:sp>
      <p:sp>
        <p:nvSpPr>
          <p:cNvPr id="26" name="Text 22"/>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2C7A7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Απάντησε ο ειδικός</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The expert answered</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411480" y="1371600"/>
            <a:ext cx="7635240" cy="4025989"/>
          </a:xfrm>
          <a:prstGeom prst="roundRect">
            <a:avLst>
              <a:gd name="adj" fmla="val 1590"/>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45-expert-answer-notice.jpg">    </p:cNvPr>
          <p:cNvPicPr>
            <a:picLocks noChangeAspect="1"/>
          </p:cNvPicPr>
          <p:nvPr/>
        </p:nvPicPr>
        <p:blipFill>
          <a:blip r:embed="rId1"/>
          <a:stretch>
            <a:fillRect/>
          </a:stretch>
        </p:blipFill>
        <p:spPr>
          <a:xfrm>
            <a:off x="484632" y="1444752"/>
            <a:ext cx="7488936" cy="3879685"/>
          </a:xfrm>
          <a:prstGeom prst="rect">
            <a:avLst/>
          </a:prstGeom>
        </p:spPr>
      </p:pic>
      <p:sp>
        <p:nvSpPr>
          <p:cNvPr id="10" name="Shape 6"/>
          <p:cNvSpPr/>
          <p:nvPr/>
        </p:nvSpPr>
        <p:spPr>
          <a:xfrm>
            <a:off x="8366760" y="1463040"/>
            <a:ext cx="329184" cy="329184"/>
          </a:xfrm>
          <a:prstGeom prst="ellipse">
            <a:avLst/>
          </a:prstGeom>
          <a:solidFill>
            <a:srgbClr val="2C7A7B"/>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Ειδοποίηση «Απάντησε ο ειδικός» κάτω δεξιά.
</a:t>
            </a:r>
            <a:pPr indent="0" marL="0">
              <a:buNone/>
            </a:pPr>
            <a:r>
              <a:rPr lang="en-US" sz="1050" i="1" dirty="0">
                <a:solidFill>
                  <a:srgbClr val="6E7488"/>
                </a:solidFill>
                <a:latin typeface="Calibri" pitchFamily="34" charset="0"/>
                <a:ea typeface="Calibri" pitchFamily="34" charset="-122"/>
                <a:cs typeface="Calibri" pitchFamily="34" charset="-120"/>
              </a:rPr>
              <a:t>Notice “The expert answered”.</a:t>
            </a:r>
            <a:endParaRPr lang="en-US" sz="1350" dirty="0"/>
          </a:p>
        </p:txBody>
      </p:sp>
      <p:sp>
        <p:nvSpPr>
          <p:cNvPr id="13" name="Shape 9"/>
          <p:cNvSpPr/>
          <p:nvPr/>
        </p:nvSpPr>
        <p:spPr>
          <a:xfrm>
            <a:off x="8366760" y="2377440"/>
            <a:ext cx="329184" cy="329184"/>
          </a:xfrm>
          <a:prstGeom prst="ellipse">
            <a:avLst/>
          </a:prstGeom>
          <a:solidFill>
            <a:srgbClr val="2C7A7B"/>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Αριθμός στο μενού του Κέντρου.
</a:t>
            </a:r>
            <a:pPr indent="0" marL="0">
              <a:buNone/>
            </a:pPr>
            <a:r>
              <a:rPr lang="en-US" sz="1050" i="1" dirty="0">
                <a:solidFill>
                  <a:srgbClr val="6E7488"/>
                </a:solidFill>
                <a:latin typeface="Calibri" pitchFamily="34" charset="0"/>
                <a:ea typeface="Calibri" pitchFamily="34" charset="-122"/>
                <a:cs typeface="Calibri" pitchFamily="34" charset="-120"/>
              </a:rPr>
              <a:t>A number in the centre's menu.</a:t>
            </a:r>
            <a:endParaRPr lang="en-US" sz="1350" dirty="0"/>
          </a:p>
        </p:txBody>
      </p:sp>
      <p:sp>
        <p:nvSpPr>
          <p:cNvPr id="16" name="Shape 12"/>
          <p:cNvSpPr/>
          <p:nvPr/>
        </p:nvSpPr>
        <p:spPr>
          <a:xfrm>
            <a:off x="8366760" y="3291840"/>
            <a:ext cx="329184" cy="329184"/>
          </a:xfrm>
          <a:prstGeom prst="ellipse">
            <a:avLst/>
          </a:prstGeom>
          <a:solidFill>
            <a:srgbClr val="2C7A7B"/>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Στο ιστορικό: «νέα απάντηση ειδικού».
</a:t>
            </a:r>
            <a:pPr indent="0" marL="0">
              <a:buNone/>
            </a:pPr>
            <a:r>
              <a:rPr lang="en-US" sz="1050" i="1" dirty="0">
                <a:solidFill>
                  <a:srgbClr val="6E7488"/>
                </a:solidFill>
                <a:latin typeface="Calibri" pitchFamily="34" charset="0"/>
                <a:ea typeface="Calibri" pitchFamily="34" charset="-122"/>
                <a:cs typeface="Calibri" pitchFamily="34" charset="-120"/>
              </a:rPr>
              <a:t>In history: “new expert answer”.</a:t>
            </a:r>
            <a:endParaRPr lang="en-US" sz="1350" dirty="0"/>
          </a:p>
        </p:txBody>
      </p:sp>
      <p:sp>
        <p:nvSpPr>
          <p:cNvPr id="19" name="Shape 15"/>
          <p:cNvSpPr/>
          <p:nvPr/>
        </p:nvSpPr>
        <p:spPr>
          <a:xfrm>
            <a:off x="8366760" y="4206240"/>
            <a:ext cx="329184" cy="329184"/>
          </a:xfrm>
          <a:prstGeom prst="ellipse">
            <a:avLst/>
          </a:prstGeom>
          <a:solidFill>
            <a:srgbClr val="2C7A7B"/>
          </a:solidFill>
          <a:ln/>
        </p:spPr>
      </p:sp>
      <p:sp>
        <p:nvSpPr>
          <p:cNvPr id="20" name="Text 16"/>
          <p:cNvSpPr/>
          <p:nvPr/>
        </p:nvSpPr>
        <p:spPr>
          <a:xfrm>
            <a:off x="8366760" y="42062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1" name="Text 17"/>
          <p:cNvSpPr/>
          <p:nvPr/>
        </p:nvSpPr>
        <p:spPr>
          <a:xfrm>
            <a:off x="8823960" y="41513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Και email.
</a:t>
            </a:r>
            <a:pPr indent="0" marL="0">
              <a:buNone/>
            </a:pPr>
            <a:r>
              <a:rPr lang="en-US" sz="1050" i="1" dirty="0">
                <a:solidFill>
                  <a:srgbClr val="6E7488"/>
                </a:solidFill>
                <a:latin typeface="Calibri" pitchFamily="34" charset="0"/>
                <a:ea typeface="Calibri" pitchFamily="34" charset="-122"/>
                <a:cs typeface="Calibri" pitchFamily="34" charset="-120"/>
              </a:rPr>
              <a:t>And an email.</a:t>
            </a:r>
            <a:endParaRPr lang="en-US" sz="1350" dirty="0"/>
          </a:p>
        </p:txBody>
      </p:sp>
      <p:sp>
        <p:nvSpPr>
          <p:cNvPr id="22" name="Text 18"/>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3" name="Text 19"/>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Δ · ΚΕΝΤΡΟ ΥΠΟΣΤΗΡΙΞΗΣ</a:t>
            </a:r>
            <a:endParaRPr lang="en-US" sz="900" dirty="0"/>
          </a:p>
        </p:txBody>
      </p:sp>
      <p:sp>
        <p:nvSpPr>
          <p:cNvPr id="24" name="Text 20"/>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E2150"/>
        </a:solidFill>
      </p:bgPr>
    </p:bg>
    <p:spTree>
      <p:nvGrpSpPr>
        <p:cNvPr id="1" name=""/>
        <p:cNvGrpSpPr/>
        <p:nvPr/>
      </p:nvGrpSpPr>
      <p:grpSpPr>
        <a:xfrm>
          <a:off x="0" y="0"/>
          <a:ext cx="0" cy="0"/>
          <a:chOff x="0" y="0"/>
          <a:chExt cx="0" cy="0"/>
        </a:xfrm>
      </p:grpSpPr>
      <p:sp>
        <p:nvSpPr>
          <p:cNvPr id="3" name="Shape 0"/>
          <p:cNvSpPr/>
          <p:nvPr/>
        </p:nvSpPr>
        <p:spPr>
          <a:xfrm>
            <a:off x="731520" y="4434840"/>
            <a:ext cx="1965960" cy="411480"/>
          </a:xfrm>
          <a:prstGeom prst="roundRect">
            <a:avLst>
              <a:gd name="adj" fmla="val 48889"/>
            </a:avLst>
          </a:prstGeom>
          <a:solidFill>
            <a:srgbClr val="6E7488"/>
          </a:solidFill>
          <a:ln/>
        </p:spPr>
      </p:sp>
      <p:sp>
        <p:nvSpPr>
          <p:cNvPr id="4" name="Text 1"/>
          <p:cNvSpPr/>
          <p:nvPr/>
        </p:nvSpPr>
        <p:spPr>
          <a:xfrm>
            <a:off x="731520" y="4434840"/>
            <a:ext cx="196596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Όλα τα μέλη</a:t>
            </a:r>
            <a:endParaRPr lang="en-US" sz="1300" dirty="0"/>
          </a:p>
        </p:txBody>
      </p:sp>
      <p:sp>
        <p:nvSpPr>
          <p:cNvPr id="5" name="Text 2"/>
          <p:cNvSpPr/>
          <p:nvPr/>
        </p:nvSpPr>
        <p:spPr>
          <a:xfrm>
            <a:off x="731520" y="4069080"/>
            <a:ext cx="2743200" cy="320040"/>
          </a:xfrm>
          <a:prstGeom prst="rect">
            <a:avLst/>
          </a:prstGeom>
          <a:noFill/>
          <a:ln/>
        </p:spPr>
        <p:txBody>
          <a:bodyPr wrap="square" lIns="0" tIns="0" rIns="0" bIns="0" rtlCol="0" anchor="ctr"/>
          <a:lstStyle/>
          <a:p>
            <a:pPr indent="0" marL="0">
              <a:buNone/>
            </a:pPr>
            <a:r>
              <a:rPr lang="en-US" sz="1200" dirty="0">
                <a:solidFill>
                  <a:srgbClr val="9AA3C4"/>
                </a:solidFill>
                <a:latin typeface="Calibri" pitchFamily="34" charset="0"/>
                <a:ea typeface="Calibri" pitchFamily="34" charset="-122"/>
                <a:cs typeface="Calibri" pitchFamily="34" charset="-120"/>
              </a:rPr>
              <a:t>Για:</a:t>
            </a:r>
            <a:endParaRPr lang="en-US" sz="1200" dirty="0"/>
          </a:p>
        </p:txBody>
      </p:sp>
      <p:sp>
        <p:nvSpPr>
          <p:cNvPr id="6" name="Shape 3"/>
          <p:cNvSpPr/>
          <p:nvPr/>
        </p:nvSpPr>
        <p:spPr>
          <a:xfrm>
            <a:off x="9326880" y="3566160"/>
            <a:ext cx="5120640" cy="5120640"/>
          </a:xfrm>
          <a:prstGeom prst="ellipse">
            <a:avLst/>
          </a:prstGeom>
          <a:solidFill>
            <a:srgbClr val="2A2F66"/>
          </a:solidFill>
          <a:ln/>
        </p:spPr>
      </p:sp>
      <p:sp>
        <p:nvSpPr>
          <p:cNvPr id="7" name="Shape 4"/>
          <p:cNvSpPr/>
          <p:nvPr/>
        </p:nvSpPr>
        <p:spPr>
          <a:xfrm>
            <a:off x="731520" y="2103120"/>
            <a:ext cx="822960" cy="73152"/>
          </a:xfrm>
          <a:prstGeom prst="rect">
            <a:avLst/>
          </a:prstGeom>
          <a:solidFill>
            <a:srgbClr val="E8792B"/>
          </a:solidFill>
          <a:ln/>
        </p:spPr>
      </p:sp>
      <p:sp>
        <p:nvSpPr>
          <p:cNvPr id="8" name="Text 5"/>
          <p:cNvSpPr/>
          <p:nvPr/>
        </p:nvSpPr>
        <p:spPr>
          <a:xfrm>
            <a:off x="731520" y="2286000"/>
            <a:ext cx="10058400" cy="365760"/>
          </a:xfrm>
          <a:prstGeom prst="rect">
            <a:avLst/>
          </a:prstGeom>
          <a:noFill/>
          <a:ln/>
        </p:spPr>
        <p:txBody>
          <a:bodyPr wrap="square" rtlCol="0" anchor="ctr"/>
          <a:lstStyle/>
          <a:p>
            <a:pPr indent="0" marL="0">
              <a:buNone/>
            </a:pPr>
            <a:r>
              <a:rPr lang="en-US" sz="1500" b="1" spc="300" kern="0" dirty="0">
                <a:solidFill>
                  <a:srgbClr val="E8792B"/>
                </a:solidFill>
                <a:latin typeface="Calibri" pitchFamily="34" charset="0"/>
                <a:ea typeface="Calibri" pitchFamily="34" charset="-122"/>
                <a:cs typeface="Calibri" pitchFamily="34" charset="-120"/>
              </a:rPr>
              <a:t>ΜΕΡΟΣ Ε · SYNERGY ACADEMY</a:t>
            </a:r>
            <a:endParaRPr lang="en-US" sz="1500" dirty="0"/>
          </a:p>
        </p:txBody>
      </p:sp>
      <p:sp>
        <p:nvSpPr>
          <p:cNvPr id="9" name="Text 6"/>
          <p:cNvSpPr/>
          <p:nvPr/>
        </p:nvSpPr>
        <p:spPr>
          <a:xfrm>
            <a:off x="731520" y="2697480"/>
            <a:ext cx="10515600" cy="914400"/>
          </a:xfrm>
          <a:prstGeom prst="rect">
            <a:avLst/>
          </a:prstGeom>
          <a:noFill/>
          <a:ln/>
        </p:spPr>
        <p:txBody>
          <a:bodyPr wrap="square"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Synergy Academy</a:t>
            </a:r>
            <a:endParaRPr lang="en-US" sz="4000" dirty="0"/>
          </a:p>
        </p:txBody>
      </p:sp>
      <p:sp>
        <p:nvSpPr>
          <p:cNvPr id="10" name="Text 7"/>
          <p:cNvSpPr/>
          <p:nvPr/>
        </p:nvSpPr>
        <p:spPr>
          <a:xfrm>
            <a:off x="731520" y="3703320"/>
            <a:ext cx="10515600" cy="457200"/>
          </a:xfrm>
          <a:prstGeom prst="rect">
            <a:avLst/>
          </a:prstGeom>
          <a:noFill/>
          <a:ln/>
        </p:spPr>
        <p:txBody>
          <a:bodyPr wrap="square" rtlCol="0" anchor="ctr"/>
          <a:lstStyle/>
          <a:p>
            <a:pPr indent="0" marL="0">
              <a:buNone/>
            </a:pPr>
            <a:r>
              <a:rPr lang="en-US" sz="1800" i="1" dirty="0">
                <a:solidFill>
                  <a:srgbClr val="9AA3C4"/>
                </a:solidFill>
                <a:latin typeface="Calibri" pitchFamily="34" charset="0"/>
                <a:ea typeface="Calibri" pitchFamily="34" charset="-122"/>
                <a:cs typeface="Calibri" pitchFamily="34" charset="-120"/>
              </a:rPr>
              <a:t>Synergy Academy</a:t>
            </a:r>
            <a:endParaRPr lang="en-US" sz="1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E8792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Η αρχική της Academy</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The Academy home page</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1647906" y="1325880"/>
            <a:ext cx="8865709" cy="4663440"/>
          </a:xfrm>
          <a:prstGeom prst="roundRect">
            <a:avLst>
              <a:gd name="adj" fmla="val 1373"/>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a01-home.jpg">    </p:cNvPr>
          <p:cNvPicPr>
            <a:picLocks noChangeAspect="1"/>
          </p:cNvPicPr>
          <p:nvPr/>
        </p:nvPicPr>
        <p:blipFill>
          <a:blip r:embed="rId1"/>
          <a:stretch>
            <a:fillRect/>
          </a:stretch>
        </p:blipFill>
        <p:spPr>
          <a:xfrm>
            <a:off x="1721058" y="1399032"/>
            <a:ext cx="8719405" cy="4517136"/>
          </a:xfrm>
          <a:prstGeom prst="rect">
            <a:avLst/>
          </a:prstGeom>
        </p:spPr>
      </p:pic>
      <p:sp>
        <p:nvSpPr>
          <p:cNvPr id="10" name="Text 6"/>
          <p:cNvSpPr/>
          <p:nvPr/>
        </p:nvSpPr>
        <p:spPr>
          <a:xfrm>
            <a:off x="457200" y="6053328"/>
            <a:ext cx="11247120" cy="365760"/>
          </a:xfrm>
          <a:prstGeom prst="rect">
            <a:avLst/>
          </a:prstGeom>
          <a:noFill/>
          <a:ln/>
        </p:spPr>
        <p:txBody>
          <a:bodyPr wrap="square" lIns="0" tIns="0" rIns="0" bIns="0" rtlCol="0" anchor="ctr"/>
          <a:lstStyle/>
          <a:p>
            <a:pPr algn="ctr" indent="0" marL="0">
              <a:buNone/>
            </a:pPr>
            <a:r>
              <a:rPr lang="en-US" sz="1300" b="1" dirty="0">
                <a:solidFill>
                  <a:srgbClr val="1E2150"/>
                </a:solidFill>
                <a:latin typeface="Calibri" pitchFamily="34" charset="0"/>
                <a:ea typeface="Calibri" pitchFamily="34" charset="-122"/>
                <a:cs typeface="Calibri" pitchFamily="34" charset="-120"/>
              </a:rPr>
              <a:t>Booklets και βίντεο για λογιστές και φοροτεχνικούς — χωρίς χρέωση.   </a:t>
            </a:r>
            <a:pPr algn="ctr" indent="0" marL="0">
              <a:buNone/>
            </a:pPr>
            <a:r>
              <a:rPr lang="en-US" sz="1100" i="1" dirty="0">
                <a:solidFill>
                  <a:srgbClr val="6E7488"/>
                </a:solidFill>
                <a:latin typeface="Calibri" pitchFamily="34" charset="0"/>
                <a:ea typeface="Calibri" pitchFamily="34" charset="-122"/>
                <a:cs typeface="Calibri" pitchFamily="34" charset="-120"/>
              </a:rPr>
              <a:t>Booklets and videos — free of charge.</a:t>
            </a:r>
            <a:endParaRPr lang="en-US" sz="1300" dirty="0"/>
          </a:p>
        </p:txBody>
      </p:sp>
      <p:sp>
        <p:nvSpPr>
          <p:cNvPr id="11" name="Text 7"/>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12" name="Text 8"/>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Ε · SYNERGY ACADEMY</a:t>
            </a:r>
            <a:endParaRPr lang="en-US" sz="900" dirty="0"/>
          </a:p>
        </p:txBody>
      </p:sp>
      <p:sp>
        <p:nvSpPr>
          <p:cNvPr id="13" name="Text 9"/>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23</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E8792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Δωρεάν εγγραφή</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Free registration</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411480" y="1371600"/>
            <a:ext cx="7635240" cy="4025989"/>
          </a:xfrm>
          <a:prstGeom prst="roundRect">
            <a:avLst>
              <a:gd name="adj" fmla="val 1590"/>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a03b-register-filled.jpg">    </p:cNvPr>
          <p:cNvPicPr>
            <a:picLocks noChangeAspect="1"/>
          </p:cNvPicPr>
          <p:nvPr/>
        </p:nvPicPr>
        <p:blipFill>
          <a:blip r:embed="rId1"/>
          <a:stretch>
            <a:fillRect/>
          </a:stretch>
        </p:blipFill>
        <p:spPr>
          <a:xfrm>
            <a:off x="484632" y="1444752"/>
            <a:ext cx="7488936" cy="3879685"/>
          </a:xfrm>
          <a:prstGeom prst="rect">
            <a:avLst/>
          </a:prstGeom>
        </p:spPr>
      </p:pic>
      <p:sp>
        <p:nvSpPr>
          <p:cNvPr id="10" name="Shape 6"/>
          <p:cNvSpPr/>
          <p:nvPr/>
        </p:nvSpPr>
        <p:spPr>
          <a:xfrm>
            <a:off x="8366760" y="1463040"/>
            <a:ext cx="329184" cy="329184"/>
          </a:xfrm>
          <a:prstGeom prst="ellipse">
            <a:avLst/>
          </a:prstGeom>
          <a:solidFill>
            <a:srgbClr val="E8792B"/>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«Δωρεάν εγγραφή».
</a:t>
            </a:r>
            <a:pPr indent="0" marL="0">
              <a:buNone/>
            </a:pPr>
            <a:r>
              <a:rPr lang="en-US" sz="1050" i="1" dirty="0">
                <a:solidFill>
                  <a:srgbClr val="6E7488"/>
                </a:solidFill>
                <a:latin typeface="Calibri" pitchFamily="34" charset="0"/>
                <a:ea typeface="Calibri" pitchFamily="34" charset="-122"/>
                <a:cs typeface="Calibri" pitchFamily="34" charset="-120"/>
              </a:rPr>
              <a:t>“Free registration”.</a:t>
            </a:r>
            <a:endParaRPr lang="en-US" sz="1350" dirty="0"/>
          </a:p>
        </p:txBody>
      </p:sp>
      <p:sp>
        <p:nvSpPr>
          <p:cNvPr id="13" name="Shape 9"/>
          <p:cNvSpPr/>
          <p:nvPr/>
        </p:nvSpPr>
        <p:spPr>
          <a:xfrm>
            <a:off x="8366760" y="2377440"/>
            <a:ext cx="329184" cy="329184"/>
          </a:xfrm>
          <a:prstGeom prst="ellipse">
            <a:avLst/>
          </a:prstGeom>
          <a:solidFill>
            <a:srgbClr val="E8792B"/>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Όνομα, email, τηλέφωνο, κωδικός.
</a:t>
            </a:r>
            <a:pPr indent="0" marL="0">
              <a:buNone/>
            </a:pPr>
            <a:r>
              <a:rPr lang="en-US" sz="1050" i="1" dirty="0">
                <a:solidFill>
                  <a:srgbClr val="6E7488"/>
                </a:solidFill>
                <a:latin typeface="Calibri" pitchFamily="34" charset="0"/>
                <a:ea typeface="Calibri" pitchFamily="34" charset="-122"/>
                <a:cs typeface="Calibri" pitchFamily="34" charset="-120"/>
              </a:rPr>
              <a:t>Name, email, phone, password.</a:t>
            </a:r>
            <a:endParaRPr lang="en-US" sz="1350" dirty="0"/>
          </a:p>
        </p:txBody>
      </p:sp>
      <p:sp>
        <p:nvSpPr>
          <p:cNvPr id="16" name="Shape 12"/>
          <p:cNvSpPr/>
          <p:nvPr/>
        </p:nvSpPr>
        <p:spPr>
          <a:xfrm>
            <a:off x="8366760" y="3291840"/>
            <a:ext cx="329184" cy="329184"/>
          </a:xfrm>
          <a:prstGeom prst="ellipse">
            <a:avLst/>
          </a:prstGeom>
          <a:solidFill>
            <a:srgbClr val="E8792B"/>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Επαγγελματικά στοιχεία: προαιρετικά.
</a:t>
            </a:r>
            <a:pPr indent="0" marL="0">
              <a:buNone/>
            </a:pPr>
            <a:r>
              <a:rPr lang="en-US" sz="1050" i="1" dirty="0">
                <a:solidFill>
                  <a:srgbClr val="6E7488"/>
                </a:solidFill>
                <a:latin typeface="Calibri" pitchFamily="34" charset="0"/>
                <a:ea typeface="Calibri" pitchFamily="34" charset="-122"/>
                <a:cs typeface="Calibri" pitchFamily="34" charset="-120"/>
              </a:rPr>
              <a:t>Business details: optional.</a:t>
            </a:r>
            <a:endParaRPr lang="en-US" sz="1350" dirty="0"/>
          </a:p>
        </p:txBody>
      </p:sp>
      <p:sp>
        <p:nvSpPr>
          <p:cNvPr id="19" name="Shape 15"/>
          <p:cNvSpPr/>
          <p:nvPr/>
        </p:nvSpPr>
        <p:spPr>
          <a:xfrm>
            <a:off x="8366760" y="4206240"/>
            <a:ext cx="329184" cy="329184"/>
          </a:xfrm>
          <a:prstGeom prst="ellipse">
            <a:avLst/>
          </a:prstGeom>
          <a:solidFill>
            <a:srgbClr val="E8792B"/>
          </a:solidFill>
          <a:ln/>
        </p:spPr>
      </p:sp>
      <p:sp>
        <p:nvSpPr>
          <p:cNvPr id="20" name="Text 16"/>
          <p:cNvSpPr/>
          <p:nvPr/>
        </p:nvSpPr>
        <p:spPr>
          <a:xfrm>
            <a:off x="8366760" y="42062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1" name="Text 17"/>
          <p:cNvSpPr/>
          <p:nvPr/>
        </p:nvSpPr>
        <p:spPr>
          <a:xfrm>
            <a:off x="8823960" y="41513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Όροι → «Δημιουργία λογαριασμού» → επιβεβαίωση email.
</a:t>
            </a:r>
            <a:pPr indent="0" marL="0">
              <a:buNone/>
            </a:pPr>
            <a:r>
              <a:rPr lang="en-US" sz="1050" i="1" dirty="0">
                <a:solidFill>
                  <a:srgbClr val="6E7488"/>
                </a:solidFill>
                <a:latin typeface="Calibri" pitchFamily="34" charset="0"/>
                <a:ea typeface="Calibri" pitchFamily="34" charset="-122"/>
                <a:cs typeface="Calibri" pitchFamily="34" charset="-120"/>
              </a:rPr>
              <a:t>Terms → “Create account” → confirm email.</a:t>
            </a:r>
            <a:endParaRPr lang="en-US" sz="1350" dirty="0"/>
          </a:p>
        </p:txBody>
      </p:sp>
      <p:sp>
        <p:nvSpPr>
          <p:cNvPr id="22" name="Text 18"/>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3" name="Text 19"/>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Ε · SYNERGY ACADEMY</a:t>
            </a:r>
            <a:endParaRPr lang="en-US" sz="900" dirty="0"/>
          </a:p>
        </p:txBody>
      </p:sp>
      <p:sp>
        <p:nvSpPr>
          <p:cNvPr id="24" name="Text 20"/>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E8792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Βιβλιοθήκη</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Library</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411480" y="1371600"/>
            <a:ext cx="7635240" cy="4025989"/>
          </a:xfrm>
          <a:prstGeom prst="roundRect">
            <a:avLst>
              <a:gd name="adj" fmla="val 1590"/>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a06-library.jpg">    </p:cNvPr>
          <p:cNvPicPr>
            <a:picLocks noChangeAspect="1"/>
          </p:cNvPicPr>
          <p:nvPr/>
        </p:nvPicPr>
        <p:blipFill>
          <a:blip r:embed="rId1"/>
          <a:stretch>
            <a:fillRect/>
          </a:stretch>
        </p:blipFill>
        <p:spPr>
          <a:xfrm>
            <a:off x="484632" y="1444752"/>
            <a:ext cx="7488936" cy="3879685"/>
          </a:xfrm>
          <a:prstGeom prst="rect">
            <a:avLst/>
          </a:prstGeom>
        </p:spPr>
      </p:pic>
      <p:sp>
        <p:nvSpPr>
          <p:cNvPr id="10" name="Shape 6"/>
          <p:cNvSpPr/>
          <p:nvPr/>
        </p:nvSpPr>
        <p:spPr>
          <a:xfrm>
            <a:off x="8366760" y="1463040"/>
            <a:ext cx="329184" cy="329184"/>
          </a:xfrm>
          <a:prstGeom prst="ellipse">
            <a:avLst/>
          </a:prstGeom>
          <a:solidFill>
            <a:srgbClr val="E8792B"/>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Φίλτρα: αναζήτηση, τύπος, κατηγορία.
</a:t>
            </a:r>
            <a:pPr indent="0" marL="0">
              <a:buNone/>
            </a:pPr>
            <a:r>
              <a:rPr lang="en-US" sz="1050" i="1" dirty="0">
                <a:solidFill>
                  <a:srgbClr val="6E7488"/>
                </a:solidFill>
                <a:latin typeface="Calibri" pitchFamily="34" charset="0"/>
                <a:ea typeface="Calibri" pitchFamily="34" charset="-122"/>
                <a:cs typeface="Calibri" pitchFamily="34" charset="-120"/>
              </a:rPr>
              <a:t>Filters: search, type, category.</a:t>
            </a:r>
            <a:endParaRPr lang="en-US" sz="1350" dirty="0"/>
          </a:p>
        </p:txBody>
      </p:sp>
      <p:sp>
        <p:nvSpPr>
          <p:cNvPr id="13" name="Shape 9"/>
          <p:cNvSpPr/>
          <p:nvPr/>
        </p:nvSpPr>
        <p:spPr>
          <a:xfrm>
            <a:off x="8366760" y="2377440"/>
            <a:ext cx="329184" cy="329184"/>
          </a:xfrm>
          <a:prstGeom prst="ellipse">
            <a:avLst/>
          </a:prstGeom>
          <a:solidFill>
            <a:srgbClr val="E8792B"/>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Κάρτες: booklets, βίντεο, άλλο υλικό.
</a:t>
            </a:r>
            <a:pPr indent="0" marL="0">
              <a:buNone/>
            </a:pPr>
            <a:r>
              <a:rPr lang="en-US" sz="1050" i="1" dirty="0">
                <a:solidFill>
                  <a:srgbClr val="6E7488"/>
                </a:solidFill>
                <a:latin typeface="Calibri" pitchFamily="34" charset="0"/>
                <a:ea typeface="Calibri" pitchFamily="34" charset="-122"/>
                <a:cs typeface="Calibri" pitchFamily="34" charset="-120"/>
              </a:rPr>
              <a:t>Cards: booklets, videos, more.</a:t>
            </a:r>
            <a:endParaRPr lang="en-US" sz="1350" dirty="0"/>
          </a:p>
        </p:txBody>
      </p:sp>
      <p:sp>
        <p:nvSpPr>
          <p:cNvPr id="16" name="Shape 12"/>
          <p:cNvSpPr/>
          <p:nvPr/>
        </p:nvSpPr>
        <p:spPr>
          <a:xfrm>
            <a:off x="8366760" y="3291840"/>
            <a:ext cx="329184" cy="329184"/>
          </a:xfrm>
          <a:prstGeom prst="ellipse">
            <a:avLst/>
          </a:prstGeom>
          <a:solidFill>
            <a:srgbClr val="E8792B"/>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«Δίκτυο»: μόνο για μέλη του Network.
</a:t>
            </a:r>
            <a:pPr indent="0" marL="0">
              <a:buNone/>
            </a:pPr>
            <a:r>
              <a:rPr lang="en-US" sz="1050" i="1" dirty="0">
                <a:solidFill>
                  <a:srgbClr val="6E7488"/>
                </a:solidFill>
                <a:latin typeface="Calibri" pitchFamily="34" charset="0"/>
                <a:ea typeface="Calibri" pitchFamily="34" charset="-122"/>
                <a:cs typeface="Calibri" pitchFamily="34" charset="-120"/>
              </a:rPr>
              <a:t>“Network”: members only.</a:t>
            </a:r>
            <a:endParaRPr lang="en-US" sz="1350" dirty="0"/>
          </a:p>
        </p:txBody>
      </p:sp>
      <p:sp>
        <p:nvSpPr>
          <p:cNvPr id="19" name="Text 15"/>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0" name="Text 16"/>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Ε · SYNERGY ACADEMY</a:t>
            </a:r>
            <a:endParaRPr lang="en-US" sz="900" dirty="0"/>
          </a:p>
        </p:txBody>
      </p:sp>
      <p:sp>
        <p:nvSpPr>
          <p:cNvPr id="21" name="Text 17"/>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E8792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Διαβάζω ένα booklet</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Reading a booklet</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411480" y="1371600"/>
            <a:ext cx="7635240" cy="4025989"/>
          </a:xfrm>
          <a:prstGeom prst="roundRect">
            <a:avLst>
              <a:gd name="adj" fmla="val 1590"/>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a07-content.jpg">    </p:cNvPr>
          <p:cNvPicPr>
            <a:picLocks noChangeAspect="1"/>
          </p:cNvPicPr>
          <p:nvPr/>
        </p:nvPicPr>
        <p:blipFill>
          <a:blip r:embed="rId1"/>
          <a:stretch>
            <a:fillRect/>
          </a:stretch>
        </p:blipFill>
        <p:spPr>
          <a:xfrm>
            <a:off x="484632" y="1444752"/>
            <a:ext cx="7488936" cy="3879685"/>
          </a:xfrm>
          <a:prstGeom prst="rect">
            <a:avLst/>
          </a:prstGeom>
        </p:spPr>
      </p:pic>
      <p:sp>
        <p:nvSpPr>
          <p:cNvPr id="10" name="Shape 6"/>
          <p:cNvSpPr/>
          <p:nvPr/>
        </p:nvSpPr>
        <p:spPr>
          <a:xfrm>
            <a:off x="8366760" y="1463040"/>
            <a:ext cx="329184" cy="329184"/>
          </a:xfrm>
          <a:prstGeom prst="ellipse">
            <a:avLst/>
          </a:prstGeom>
          <a:solidFill>
            <a:srgbClr val="E8792B"/>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Το booklet ανοίγει μέσα στη σελίδα.
</a:t>
            </a:r>
            <a:pPr indent="0" marL="0">
              <a:buNone/>
            </a:pPr>
            <a:r>
              <a:rPr lang="en-US" sz="1050" i="1" dirty="0">
                <a:solidFill>
                  <a:srgbClr val="6E7488"/>
                </a:solidFill>
                <a:latin typeface="Calibri" pitchFamily="34" charset="0"/>
                <a:ea typeface="Calibri" pitchFamily="34" charset="-122"/>
                <a:cs typeface="Calibri" pitchFamily="34" charset="-120"/>
              </a:rPr>
              <a:t>The booklet opens in the page.</a:t>
            </a:r>
            <a:endParaRPr lang="en-US" sz="1350" dirty="0"/>
          </a:p>
        </p:txBody>
      </p:sp>
      <p:sp>
        <p:nvSpPr>
          <p:cNvPr id="13" name="Shape 9"/>
          <p:cNvSpPr/>
          <p:nvPr/>
        </p:nvSpPr>
        <p:spPr>
          <a:xfrm>
            <a:off x="8366760" y="2377440"/>
            <a:ext cx="329184" cy="329184"/>
          </a:xfrm>
          <a:prstGeom prst="ellipse">
            <a:avLst/>
          </a:prstGeom>
          <a:solidFill>
            <a:srgbClr val="E8792B"/>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Το βίντεο παίζει εκεί.
</a:t>
            </a:r>
            <a:pPr indent="0" marL="0">
              <a:buNone/>
            </a:pPr>
            <a:r>
              <a:rPr lang="en-US" sz="1050" i="1" dirty="0">
                <a:solidFill>
                  <a:srgbClr val="6E7488"/>
                </a:solidFill>
                <a:latin typeface="Calibri" pitchFamily="34" charset="0"/>
                <a:ea typeface="Calibri" pitchFamily="34" charset="-122"/>
                <a:cs typeface="Calibri" pitchFamily="34" charset="-120"/>
              </a:rPr>
              <a:t>Videos play there.</a:t>
            </a:r>
            <a:endParaRPr lang="en-US" sz="1350" dirty="0"/>
          </a:p>
        </p:txBody>
      </p:sp>
      <p:sp>
        <p:nvSpPr>
          <p:cNvPr id="16" name="Shape 12"/>
          <p:cNvSpPr/>
          <p:nvPr/>
        </p:nvSpPr>
        <p:spPr>
          <a:xfrm>
            <a:off x="8366760" y="3291840"/>
            <a:ext cx="329184" cy="329184"/>
          </a:xfrm>
          <a:prstGeom prst="ellipse">
            <a:avLst/>
          </a:prstGeom>
          <a:solidFill>
            <a:srgbClr val="E8792B"/>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Δεξιά: σχετικό υλικό.
</a:t>
            </a:r>
            <a:pPr indent="0" marL="0">
              <a:buNone/>
            </a:pPr>
            <a:r>
              <a:rPr lang="en-US" sz="1050" i="1" dirty="0">
                <a:solidFill>
                  <a:srgbClr val="6E7488"/>
                </a:solidFill>
                <a:latin typeface="Calibri" pitchFamily="34" charset="0"/>
                <a:ea typeface="Calibri" pitchFamily="34" charset="-122"/>
                <a:cs typeface="Calibri" pitchFamily="34" charset="-120"/>
              </a:rPr>
              <a:t>Right: related material.</a:t>
            </a:r>
            <a:endParaRPr lang="en-US" sz="1350" dirty="0"/>
          </a:p>
        </p:txBody>
      </p:sp>
      <p:sp>
        <p:nvSpPr>
          <p:cNvPr id="19" name="Shape 15"/>
          <p:cNvSpPr/>
          <p:nvPr/>
        </p:nvSpPr>
        <p:spPr>
          <a:xfrm>
            <a:off x="8366760" y="4206240"/>
            <a:ext cx="329184" cy="329184"/>
          </a:xfrm>
          <a:prstGeom prst="ellipse">
            <a:avLst/>
          </a:prstGeom>
          <a:solidFill>
            <a:srgbClr val="E8792B"/>
          </a:solidFill>
          <a:ln/>
        </p:spPr>
      </p:sp>
      <p:sp>
        <p:nvSpPr>
          <p:cNvPr id="20" name="Text 16"/>
          <p:cNvSpPr/>
          <p:nvPr/>
        </p:nvSpPr>
        <p:spPr>
          <a:xfrm>
            <a:off x="8366760" y="42062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1" name="Text 17"/>
          <p:cNvSpPr/>
          <p:nvPr/>
        </p:nvSpPr>
        <p:spPr>
          <a:xfrm>
            <a:off x="8823960" y="41513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«Η δραστηριότητά μου»: πού έμεινες.
</a:t>
            </a:r>
            <a:pPr indent="0" marL="0">
              <a:buNone/>
            </a:pPr>
            <a:r>
              <a:rPr lang="en-US" sz="1050" i="1" dirty="0">
                <a:solidFill>
                  <a:srgbClr val="6E7488"/>
                </a:solidFill>
                <a:latin typeface="Calibri" pitchFamily="34" charset="0"/>
                <a:ea typeface="Calibri" pitchFamily="34" charset="-122"/>
                <a:cs typeface="Calibri" pitchFamily="34" charset="-120"/>
              </a:rPr>
              <a:t>“My activity”: where you stopped.</a:t>
            </a:r>
            <a:endParaRPr lang="en-US" sz="1350" dirty="0"/>
          </a:p>
        </p:txBody>
      </p:sp>
      <p:sp>
        <p:nvSpPr>
          <p:cNvPr id="22" name="Text 18"/>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3" name="Text 19"/>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Ε · SYNERGY ACADEMY</a:t>
            </a:r>
            <a:endParaRPr lang="en-US" sz="900" dirty="0"/>
          </a:p>
        </p:txBody>
      </p:sp>
      <p:sp>
        <p:nvSpPr>
          <p:cNvPr id="24" name="Text 20"/>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26</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3" name="Shape 0"/>
          <p:cNvSpPr/>
          <p:nvPr/>
        </p:nvSpPr>
        <p:spPr>
          <a:xfrm>
            <a:off x="0" y="0"/>
            <a:ext cx="146304" cy="1188720"/>
          </a:xfrm>
          <a:prstGeom prst="rect">
            <a:avLst/>
          </a:prstGeom>
          <a:solidFill>
            <a:srgbClr val="E8792B"/>
          </a:solidFill>
          <a:ln/>
        </p:spPr>
      </p:sp>
      <p:sp>
        <p:nvSpPr>
          <p:cNvPr id="4" name="Text 1"/>
          <p:cNvSpPr/>
          <p:nvPr/>
        </p:nvSpPr>
        <p:spPr>
          <a:xfrm>
            <a:off x="457200" y="274320"/>
            <a:ext cx="9235440" cy="548640"/>
          </a:xfrm>
          <a:prstGeom prst="rect">
            <a:avLst/>
          </a:prstGeom>
          <a:noFill/>
          <a:ln/>
        </p:spPr>
        <p:txBody>
          <a:bodyPr wrap="square" lIns="0" tIns="0" rIns="0" bIns="0" rtlCol="0" anchor="ctr">
            <a:normAutofit/>
          </a:bodyPr>
          <a:lstStyle/>
          <a:p>
            <a:pPr indent="0" marL="0">
              <a:buNone/>
            </a:pPr>
            <a:r>
              <a:rPr lang="en-US" sz="2800" b="1" dirty="0">
                <a:solidFill>
                  <a:srgbClr val="1E2150"/>
                </a:solidFill>
                <a:latin typeface="Calibri" pitchFamily="34" charset="0"/>
                <a:ea typeface="Calibri" pitchFamily="34" charset="-122"/>
                <a:cs typeface="Calibri" pitchFamily="34" charset="-120"/>
              </a:rPr>
              <a:t>Ο λογαριασμός μου στην Academy</a:t>
            </a:r>
            <a:endParaRPr lang="en-US" sz="2800" dirty="0"/>
          </a:p>
        </p:txBody>
      </p:sp>
      <p:sp>
        <p:nvSpPr>
          <p:cNvPr id="5" name="Text 2"/>
          <p:cNvSpPr/>
          <p:nvPr/>
        </p:nvSpPr>
        <p:spPr>
          <a:xfrm>
            <a:off x="457200" y="822960"/>
            <a:ext cx="9235440" cy="310896"/>
          </a:xfrm>
          <a:prstGeom prst="rect">
            <a:avLst/>
          </a:prstGeom>
          <a:noFill/>
          <a:ln/>
        </p:spPr>
        <p:txBody>
          <a:bodyPr wrap="square" lIns="0" tIns="0" rIns="0" bIns="0" rtlCol="0" anchor="ctr"/>
          <a:lstStyle/>
          <a:p>
            <a:pPr indent="0" marL="0">
              <a:buNone/>
            </a:pPr>
            <a:r>
              <a:rPr lang="en-US" sz="1400" i="1" dirty="0">
                <a:solidFill>
                  <a:srgbClr val="6E7488"/>
                </a:solidFill>
                <a:latin typeface="Calibri" pitchFamily="34" charset="0"/>
                <a:ea typeface="Calibri" pitchFamily="34" charset="-122"/>
                <a:cs typeface="Calibri" pitchFamily="34" charset="-120"/>
              </a:rPr>
              <a:t>My Academy account</a:t>
            </a:r>
            <a:endParaRPr lang="en-US" sz="1400" dirty="0"/>
          </a:p>
        </p:txBody>
      </p:sp>
      <p:sp>
        <p:nvSpPr>
          <p:cNvPr id="6" name="Shape 3"/>
          <p:cNvSpPr/>
          <p:nvPr/>
        </p:nvSpPr>
        <p:spPr>
          <a:xfrm>
            <a:off x="9829800" y="329184"/>
            <a:ext cx="1965960" cy="384048"/>
          </a:xfrm>
          <a:prstGeom prst="roundRect">
            <a:avLst>
              <a:gd name="adj" fmla="val 50000"/>
            </a:avLst>
          </a:prstGeom>
          <a:solidFill>
            <a:srgbClr val="6E7488"/>
          </a:solidFill>
          <a:ln/>
        </p:spPr>
      </p:sp>
      <p:sp>
        <p:nvSpPr>
          <p:cNvPr id="7" name="Text 4"/>
          <p:cNvSpPr/>
          <p:nvPr/>
        </p:nvSpPr>
        <p:spPr>
          <a:xfrm>
            <a:off x="9829800" y="329184"/>
            <a:ext cx="196596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Όλα τα μέλη</a:t>
            </a:r>
            <a:endParaRPr lang="en-US" sz="1200" dirty="0"/>
          </a:p>
        </p:txBody>
      </p:sp>
      <p:sp>
        <p:nvSpPr>
          <p:cNvPr id="8" name="Shape 5"/>
          <p:cNvSpPr/>
          <p:nvPr/>
        </p:nvSpPr>
        <p:spPr>
          <a:xfrm>
            <a:off x="411480" y="1371600"/>
            <a:ext cx="7635240" cy="4025989"/>
          </a:xfrm>
          <a:prstGeom prst="roundRect">
            <a:avLst>
              <a:gd name="adj" fmla="val 1590"/>
            </a:avLst>
          </a:prstGeom>
          <a:solidFill>
            <a:srgbClr val="FFFFFF"/>
          </a:solidFill>
          <a:ln w="12700">
            <a:solidFill>
              <a:srgbClr val="E3E7F0"/>
            </a:solidFill>
            <a:prstDash val="solid"/>
          </a:ln>
          <a:effectLst>
            <a:outerShdw sx="100000" sy="100000" kx="0" ky="0" algn="bl" rotWithShape="0" blurRad="114300" dist="38100" dir="5400000">
              <a:srgbClr val="9AA5B8">
                <a:alpha val="35000"/>
              </a:srgbClr>
            </a:outerShdw>
          </a:effectLst>
        </p:spPr>
      </p:sp>
      <p:pic>
        <p:nvPicPr>
          <p:cNvPr id="9" name="Image 0" descr="C:\Users\panag\AppData\Local\Temp\synergy-manual-029b950a05bb4b15b644a048d406dc55\a09-account-2fa.jpg">    </p:cNvPr>
          <p:cNvPicPr>
            <a:picLocks noChangeAspect="1"/>
          </p:cNvPicPr>
          <p:nvPr/>
        </p:nvPicPr>
        <p:blipFill>
          <a:blip r:embed="rId1"/>
          <a:stretch>
            <a:fillRect/>
          </a:stretch>
        </p:blipFill>
        <p:spPr>
          <a:xfrm>
            <a:off x="484632" y="1444752"/>
            <a:ext cx="7488936" cy="3879685"/>
          </a:xfrm>
          <a:prstGeom prst="rect">
            <a:avLst/>
          </a:prstGeom>
        </p:spPr>
      </p:pic>
      <p:sp>
        <p:nvSpPr>
          <p:cNvPr id="10" name="Shape 6"/>
          <p:cNvSpPr/>
          <p:nvPr/>
        </p:nvSpPr>
        <p:spPr>
          <a:xfrm>
            <a:off x="8366760" y="1463040"/>
            <a:ext cx="329184" cy="329184"/>
          </a:xfrm>
          <a:prstGeom prst="ellipse">
            <a:avLst/>
          </a:prstGeom>
          <a:solidFill>
            <a:srgbClr val="E8792B"/>
          </a:solidFill>
          <a:ln/>
        </p:spPr>
      </p:sp>
      <p:sp>
        <p:nvSpPr>
          <p:cNvPr id="11" name="Text 7"/>
          <p:cNvSpPr/>
          <p:nvPr/>
        </p:nvSpPr>
        <p:spPr>
          <a:xfrm>
            <a:off x="8366760" y="14630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2" name="Text 8"/>
          <p:cNvSpPr/>
          <p:nvPr/>
        </p:nvSpPr>
        <p:spPr>
          <a:xfrm>
            <a:off x="8823960" y="14081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Στοιχεία, email, κωδικός.
</a:t>
            </a:r>
            <a:pPr indent="0" marL="0">
              <a:buNone/>
            </a:pPr>
            <a:r>
              <a:rPr lang="en-US" sz="1050" i="1" dirty="0">
                <a:solidFill>
                  <a:srgbClr val="6E7488"/>
                </a:solidFill>
                <a:latin typeface="Calibri" pitchFamily="34" charset="0"/>
                <a:ea typeface="Calibri" pitchFamily="34" charset="-122"/>
                <a:cs typeface="Calibri" pitchFamily="34" charset="-120"/>
              </a:rPr>
              <a:t>Details, email, password.</a:t>
            </a:r>
            <a:endParaRPr lang="en-US" sz="1350" dirty="0"/>
          </a:p>
        </p:txBody>
      </p:sp>
      <p:sp>
        <p:nvSpPr>
          <p:cNvPr id="13" name="Shape 9"/>
          <p:cNvSpPr/>
          <p:nvPr/>
        </p:nvSpPr>
        <p:spPr>
          <a:xfrm>
            <a:off x="8366760" y="2377440"/>
            <a:ext cx="329184" cy="329184"/>
          </a:xfrm>
          <a:prstGeom prst="ellipse">
            <a:avLst/>
          </a:prstGeom>
          <a:solidFill>
            <a:srgbClr val="E8792B"/>
          </a:solidFill>
          <a:ln/>
        </p:spPr>
      </p:sp>
      <p:sp>
        <p:nvSpPr>
          <p:cNvPr id="14" name="Text 10"/>
          <p:cNvSpPr/>
          <p:nvPr/>
        </p:nvSpPr>
        <p:spPr>
          <a:xfrm>
            <a:off x="8366760" y="23774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1"/>
          <p:cNvSpPr/>
          <p:nvPr/>
        </p:nvSpPr>
        <p:spPr>
          <a:xfrm>
            <a:off x="8823960" y="23225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Έλεγχος δύο παραγόντων με το κινητό.
</a:t>
            </a:r>
            <a:pPr indent="0" marL="0">
              <a:buNone/>
            </a:pPr>
            <a:r>
              <a:rPr lang="en-US" sz="1050" i="1" dirty="0">
                <a:solidFill>
                  <a:srgbClr val="6E7488"/>
                </a:solidFill>
                <a:latin typeface="Calibri" pitchFamily="34" charset="0"/>
                <a:ea typeface="Calibri" pitchFamily="34" charset="-122"/>
                <a:cs typeface="Calibri" pitchFamily="34" charset="-120"/>
              </a:rPr>
              <a:t>Two-factor sign-in with your phone.</a:t>
            </a:r>
            <a:endParaRPr lang="en-US" sz="1350" dirty="0"/>
          </a:p>
        </p:txBody>
      </p:sp>
      <p:sp>
        <p:nvSpPr>
          <p:cNvPr id="16" name="Shape 12"/>
          <p:cNvSpPr/>
          <p:nvPr/>
        </p:nvSpPr>
        <p:spPr>
          <a:xfrm>
            <a:off x="8366760" y="3291840"/>
            <a:ext cx="329184" cy="329184"/>
          </a:xfrm>
          <a:prstGeom prst="ellipse">
            <a:avLst/>
          </a:prstGeom>
          <a:solidFill>
            <a:srgbClr val="E8792B"/>
          </a:solidFill>
          <a:ln/>
        </p:spPr>
      </p:sp>
      <p:sp>
        <p:nvSpPr>
          <p:cNvPr id="17" name="Text 13"/>
          <p:cNvSpPr/>
          <p:nvPr/>
        </p:nvSpPr>
        <p:spPr>
          <a:xfrm>
            <a:off x="8366760" y="32918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4"/>
          <p:cNvSpPr/>
          <p:nvPr/>
        </p:nvSpPr>
        <p:spPr>
          <a:xfrm>
            <a:off x="8823960" y="32369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Passkeys: σύνδεση χωρίς κωδικό.
</a:t>
            </a:r>
            <a:pPr indent="0" marL="0">
              <a:buNone/>
            </a:pPr>
            <a:r>
              <a:rPr lang="en-US" sz="1050" i="1" dirty="0">
                <a:solidFill>
                  <a:srgbClr val="6E7488"/>
                </a:solidFill>
                <a:latin typeface="Calibri" pitchFamily="34" charset="0"/>
                <a:ea typeface="Calibri" pitchFamily="34" charset="-122"/>
                <a:cs typeface="Calibri" pitchFamily="34" charset="-120"/>
              </a:rPr>
              <a:t>Passkeys: sign in without a password.</a:t>
            </a:r>
            <a:endParaRPr lang="en-US" sz="1350" dirty="0"/>
          </a:p>
        </p:txBody>
      </p:sp>
      <p:sp>
        <p:nvSpPr>
          <p:cNvPr id="19" name="Shape 15"/>
          <p:cNvSpPr/>
          <p:nvPr/>
        </p:nvSpPr>
        <p:spPr>
          <a:xfrm>
            <a:off x="8366760" y="4206240"/>
            <a:ext cx="329184" cy="329184"/>
          </a:xfrm>
          <a:prstGeom prst="ellipse">
            <a:avLst/>
          </a:prstGeom>
          <a:solidFill>
            <a:srgbClr val="E8792B"/>
          </a:solidFill>
          <a:ln/>
        </p:spPr>
      </p:sp>
      <p:sp>
        <p:nvSpPr>
          <p:cNvPr id="20" name="Text 16"/>
          <p:cNvSpPr/>
          <p:nvPr/>
        </p:nvSpPr>
        <p:spPr>
          <a:xfrm>
            <a:off x="8366760" y="4206240"/>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1" name="Text 17"/>
          <p:cNvSpPr/>
          <p:nvPr/>
        </p:nvSpPr>
        <p:spPr>
          <a:xfrm>
            <a:off x="8823960" y="4151376"/>
            <a:ext cx="2971800" cy="914400"/>
          </a:xfrm>
          <a:prstGeom prst="rect">
            <a:avLst/>
          </a:prstGeom>
          <a:noFill/>
          <a:ln/>
        </p:spPr>
        <p:txBody>
          <a:bodyPr wrap="square" lIns="0" tIns="0" rIns="0" bIns="0" rtlCol="0" anchor="t"/>
          <a:lstStyle/>
          <a:p>
            <a:pPr indent="0" marL="0">
              <a:buNone/>
            </a:pPr>
            <a:r>
              <a:rPr lang="en-US" sz="1350" b="1" dirty="0">
                <a:solidFill>
                  <a:srgbClr val="232636"/>
                </a:solidFill>
                <a:latin typeface="Calibri" pitchFamily="34" charset="0"/>
                <a:ea typeface="Calibri" pitchFamily="34" charset="-122"/>
                <a:cs typeface="Calibri" pitchFamily="34" charset="-120"/>
              </a:rPr>
              <a:t>«Οδηγίες χρήσης» στο ίδιο μενού.
</a:t>
            </a:r>
            <a:pPr indent="0" marL="0">
              <a:buNone/>
            </a:pPr>
            <a:r>
              <a:rPr lang="en-US" sz="1050" i="1" dirty="0">
                <a:solidFill>
                  <a:srgbClr val="6E7488"/>
                </a:solidFill>
                <a:latin typeface="Calibri" pitchFamily="34" charset="0"/>
                <a:ea typeface="Calibri" pitchFamily="34" charset="-122"/>
                <a:cs typeface="Calibri" pitchFamily="34" charset="-120"/>
              </a:rPr>
              <a:t>“User manual” in the same menu.</a:t>
            </a:r>
            <a:endParaRPr lang="en-US" sz="1350" dirty="0"/>
          </a:p>
        </p:txBody>
      </p:sp>
      <p:sp>
        <p:nvSpPr>
          <p:cNvPr id="22" name="Text 18"/>
          <p:cNvSpPr/>
          <p:nvPr/>
        </p:nvSpPr>
        <p:spPr>
          <a:xfrm>
            <a:off x="457200" y="6510528"/>
            <a:ext cx="4572000" cy="274320"/>
          </a:xfrm>
          <a:prstGeom prst="rect">
            <a:avLst/>
          </a:prstGeom>
          <a:noFill/>
          <a:ln/>
        </p:spPr>
        <p:txBody>
          <a:bodyPr wrap="square" lIns="0" tIns="0" rIns="0" bIns="0" rtlCol="0" anchor="ctr"/>
          <a:lstStyle/>
          <a:p>
            <a:pPr indent="0" marL="0">
              <a:buNone/>
            </a:pPr>
            <a:r>
              <a:rPr lang="en-US" sz="900" dirty="0">
                <a:solidFill>
                  <a:srgbClr val="6E7488"/>
                </a:solidFill>
                <a:latin typeface="Calibri" pitchFamily="34" charset="0"/>
                <a:ea typeface="Calibri" pitchFamily="34" charset="-122"/>
                <a:cs typeface="Calibri" pitchFamily="34" charset="-120"/>
              </a:rPr>
              <a:t>Synergy · Οδηγίες χρήσης · Μέλος</a:t>
            </a:r>
            <a:endParaRPr lang="en-US" sz="900" dirty="0"/>
          </a:p>
        </p:txBody>
      </p:sp>
      <p:sp>
        <p:nvSpPr>
          <p:cNvPr id="23" name="Text 19"/>
          <p:cNvSpPr/>
          <p:nvPr/>
        </p:nvSpPr>
        <p:spPr>
          <a:xfrm>
            <a:off x="5029200" y="6510528"/>
            <a:ext cx="6035040" cy="274320"/>
          </a:xfrm>
          <a:prstGeom prst="rect">
            <a:avLst/>
          </a:prstGeom>
          <a:noFill/>
          <a:ln/>
        </p:spPr>
        <p:txBody>
          <a:bodyPr wrap="square" lIns="0" tIns="0" rIns="0" bIns="0" rtlCol="0" anchor="ctr"/>
          <a:lstStyle/>
          <a:p>
            <a:pPr algn="r" indent="0" marL="0">
              <a:buNone/>
            </a:pPr>
            <a:r>
              <a:rPr lang="en-US" sz="900" b="1" dirty="0">
                <a:solidFill>
                  <a:srgbClr val="1E2150"/>
                </a:solidFill>
                <a:latin typeface="Calibri" pitchFamily="34" charset="0"/>
                <a:ea typeface="Calibri" pitchFamily="34" charset="-122"/>
                <a:cs typeface="Calibri" pitchFamily="34" charset="-120"/>
              </a:rPr>
              <a:t>ΜΕΡΟΣ Ε · SYNERGY ACADEMY</a:t>
            </a:r>
            <a:endParaRPr lang="en-US" sz="900" dirty="0"/>
          </a:p>
        </p:txBody>
      </p:sp>
      <p:sp>
        <p:nvSpPr>
          <p:cNvPr id="24" name="Text 20"/>
          <p:cNvSpPr/>
          <p:nvPr/>
        </p:nvSpPr>
        <p:spPr>
          <a:xfrm>
            <a:off x="11247120" y="6510528"/>
            <a:ext cx="457200" cy="274320"/>
          </a:xfrm>
          <a:prstGeom prst="rect">
            <a:avLst/>
          </a:prstGeom>
          <a:noFill/>
          <a:ln/>
        </p:spPr>
        <p:txBody>
          <a:bodyPr wrap="square" lIns="0" tIns="0" rIns="0" bIns="0" rtlCol="0" anchor="ctr"/>
          <a:lstStyle/>
          <a:p>
            <a:pPr algn="r" indent="0" marL="0">
              <a:buNone/>
            </a:pPr>
            <a:r>
              <a:rPr lang="en-US" sz="900" dirty="0">
                <a:solidFill>
                  <a:srgbClr val="6E7488"/>
                </a:solidFill>
                <a:latin typeface="Calibri" pitchFamily="34" charset="0"/>
                <a:ea typeface="Calibri" pitchFamily="34" charset="-122"/>
                <a:cs typeface="Calibri" pitchFamily="34" charset="-120"/>
              </a:rPr>
              <a:t>27</a:t>
            </a:r>
            <a:endParaRPr lang="en-US"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E2150"/>
        </a:solidFill>
      </p:bgPr>
    </p:bg>
    <p:spTree>
      <p:nvGrpSpPr>
        <p:cNvPr id="1" name=""/>
        <p:cNvGrpSpPr/>
        <p:nvPr/>
      </p:nvGrpSpPr>
      <p:grpSpPr>
        <a:xfrm>
          <a:off x="0" y="0"/>
          <a:ext cx="0" cy="0"/>
          <a:chOff x="0" y="0"/>
          <a:chExt cx="0" cy="0"/>
        </a:xfrm>
      </p:grpSpPr>
      <p:sp>
        <p:nvSpPr>
          <p:cNvPr id="3" name="Shape 0"/>
          <p:cNvSpPr/>
          <p:nvPr/>
        </p:nvSpPr>
        <p:spPr>
          <a:xfrm>
            <a:off x="-1371600" y="3840480"/>
            <a:ext cx="5120640" cy="5120640"/>
          </a:xfrm>
          <a:prstGeom prst="ellipse">
            <a:avLst/>
          </a:prstGeom>
          <a:solidFill>
            <a:srgbClr val="2A2F66"/>
          </a:solidFill>
          <a:ln/>
        </p:spPr>
      </p:sp>
      <p:sp>
        <p:nvSpPr>
          <p:cNvPr id="4" name="Text 1"/>
          <p:cNvSpPr/>
          <p:nvPr/>
        </p:nvSpPr>
        <p:spPr>
          <a:xfrm>
            <a:off x="731520" y="1188720"/>
            <a:ext cx="10972800" cy="822960"/>
          </a:xfrm>
          <a:prstGeom prst="rect">
            <a:avLst/>
          </a:prstGeom>
          <a:noFill/>
          <a:ln/>
        </p:spPr>
        <p:txBody>
          <a:bodyPr wrap="square"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Έτοιμος/η να ξεκινήσεις!</a:t>
            </a:r>
            <a:endParaRPr lang="en-US" sz="4000" dirty="0"/>
          </a:p>
        </p:txBody>
      </p:sp>
      <p:sp>
        <p:nvSpPr>
          <p:cNvPr id="5" name="Text 2"/>
          <p:cNvSpPr/>
          <p:nvPr/>
        </p:nvSpPr>
        <p:spPr>
          <a:xfrm>
            <a:off x="731520" y="2057400"/>
            <a:ext cx="10972800" cy="457200"/>
          </a:xfrm>
          <a:prstGeom prst="rect">
            <a:avLst/>
          </a:prstGeom>
          <a:noFill/>
          <a:ln/>
        </p:spPr>
        <p:txBody>
          <a:bodyPr wrap="square" rtlCol="0" anchor="ctr"/>
          <a:lstStyle/>
          <a:p>
            <a:pPr indent="0" marL="0">
              <a:buNone/>
            </a:pPr>
            <a:r>
              <a:rPr lang="en-US" sz="1800" i="1" dirty="0">
                <a:solidFill>
                  <a:srgbClr val="9AA3C4"/>
                </a:solidFill>
                <a:latin typeface="Calibri" pitchFamily="34" charset="0"/>
                <a:ea typeface="Calibri" pitchFamily="34" charset="-122"/>
                <a:cs typeface="Calibri" pitchFamily="34" charset="-120"/>
              </a:rPr>
              <a:t>You're ready to start!</a:t>
            </a:r>
            <a:endParaRPr lang="en-US" sz="1800" dirty="0"/>
          </a:p>
        </p:txBody>
      </p:sp>
      <p:sp>
        <p:nvSpPr>
          <p:cNvPr id="6" name="Shape 3"/>
          <p:cNvSpPr/>
          <p:nvPr/>
        </p:nvSpPr>
        <p:spPr>
          <a:xfrm>
            <a:off x="777240" y="2907792"/>
            <a:ext cx="182880" cy="182880"/>
          </a:xfrm>
          <a:prstGeom prst="ellipse">
            <a:avLst/>
          </a:prstGeom>
          <a:solidFill>
            <a:srgbClr val="E8792B"/>
          </a:solidFill>
          <a:ln/>
        </p:spPr>
      </p:sp>
      <p:sp>
        <p:nvSpPr>
          <p:cNvPr id="7" name="Text 4"/>
          <p:cNvSpPr/>
          <p:nvPr/>
        </p:nvSpPr>
        <p:spPr>
          <a:xfrm>
            <a:off x="1097280" y="2834640"/>
            <a:ext cx="10424160" cy="45720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Κανείς δεν βλέπει τις προσφορές των άλλων.   </a:t>
            </a:r>
            <a:pPr indent="0" marL="0">
              <a:buNone/>
            </a:pPr>
            <a:r>
              <a:rPr lang="en-US" sz="1100" i="1" dirty="0">
                <a:solidFill>
                  <a:srgbClr val="9AA3C4"/>
                </a:solidFill>
                <a:latin typeface="Calibri" pitchFamily="34" charset="0"/>
                <a:ea typeface="Calibri" pitchFamily="34" charset="-122"/>
                <a:cs typeface="Calibri" pitchFamily="34" charset="-120"/>
              </a:rPr>
              <a:t>Nobody sees the others' quotes.</a:t>
            </a:r>
            <a:endParaRPr lang="en-US" sz="1400" dirty="0"/>
          </a:p>
        </p:txBody>
      </p:sp>
      <p:sp>
        <p:nvSpPr>
          <p:cNvPr id="8" name="Shape 5"/>
          <p:cNvSpPr/>
          <p:nvPr/>
        </p:nvSpPr>
        <p:spPr>
          <a:xfrm>
            <a:off x="777240" y="3566160"/>
            <a:ext cx="182880" cy="182880"/>
          </a:xfrm>
          <a:prstGeom prst="ellipse">
            <a:avLst/>
          </a:prstGeom>
          <a:solidFill>
            <a:srgbClr val="E8792B"/>
          </a:solidFill>
          <a:ln/>
        </p:spPr>
      </p:sp>
      <p:sp>
        <p:nvSpPr>
          <p:cNvPr id="9" name="Text 6"/>
          <p:cNvSpPr/>
          <p:nvPr/>
        </p:nvSpPr>
        <p:spPr>
          <a:xfrm>
            <a:off x="1097280" y="3493008"/>
            <a:ext cx="10424160" cy="45720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Τον πελάτη τον μαθαίνει μόνο όποιος αναλάβει τη δουλειά.   </a:t>
            </a:r>
            <a:pPr indent="0" marL="0">
              <a:buNone/>
            </a:pPr>
            <a:r>
              <a:rPr lang="en-US" sz="1100" i="1" dirty="0">
                <a:solidFill>
                  <a:srgbClr val="9AA3C4"/>
                </a:solidFill>
                <a:latin typeface="Calibri" pitchFamily="34" charset="0"/>
                <a:ea typeface="Calibri" pitchFamily="34" charset="-122"/>
                <a:cs typeface="Calibri" pitchFamily="34" charset="-120"/>
              </a:rPr>
              <a:t>Only the winner learns who the client is.</a:t>
            </a:r>
            <a:endParaRPr lang="en-US" sz="1400" dirty="0"/>
          </a:p>
        </p:txBody>
      </p:sp>
      <p:sp>
        <p:nvSpPr>
          <p:cNvPr id="10" name="Shape 7"/>
          <p:cNvSpPr/>
          <p:nvPr/>
        </p:nvSpPr>
        <p:spPr>
          <a:xfrm>
            <a:off x="777240" y="4224528"/>
            <a:ext cx="182880" cy="182880"/>
          </a:xfrm>
          <a:prstGeom prst="ellipse">
            <a:avLst/>
          </a:prstGeom>
          <a:solidFill>
            <a:srgbClr val="E8792B"/>
          </a:solidFill>
          <a:ln/>
        </p:spPr>
      </p:sp>
      <p:sp>
        <p:nvSpPr>
          <p:cNvPr id="11" name="Text 8"/>
          <p:cNvSpPr/>
          <p:nvPr/>
        </p:nvSpPr>
        <p:spPr>
          <a:xfrm>
            <a:off x="1097280" y="4151376"/>
            <a:ext cx="10424160" cy="45720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Τι πρέπει να κάνεις: πάντα στις «Ενέργειές μου».   </a:t>
            </a:r>
            <a:pPr indent="0" marL="0">
              <a:buNone/>
            </a:pPr>
            <a:r>
              <a:rPr lang="en-US" sz="1100" i="1" dirty="0">
                <a:solidFill>
                  <a:srgbClr val="9AA3C4"/>
                </a:solidFill>
                <a:latin typeface="Calibri" pitchFamily="34" charset="0"/>
                <a:ea typeface="Calibri" pitchFamily="34" charset="-122"/>
                <a:cs typeface="Calibri" pitchFamily="34" charset="-120"/>
              </a:rPr>
              <a:t>What to do next: always in “My actions”.</a:t>
            </a:r>
            <a:endParaRPr lang="en-US" sz="1400" dirty="0"/>
          </a:p>
        </p:txBody>
      </p:sp>
      <p:sp>
        <p:nvSpPr>
          <p:cNvPr id="12" name="Shape 9"/>
          <p:cNvSpPr/>
          <p:nvPr/>
        </p:nvSpPr>
        <p:spPr>
          <a:xfrm>
            <a:off x="777240" y="4882896"/>
            <a:ext cx="182880" cy="182880"/>
          </a:xfrm>
          <a:prstGeom prst="ellipse">
            <a:avLst/>
          </a:prstGeom>
          <a:solidFill>
            <a:srgbClr val="E8792B"/>
          </a:solidFill>
          <a:ln/>
        </p:spPr>
      </p:sp>
      <p:sp>
        <p:nvSpPr>
          <p:cNvPr id="13" name="Text 10"/>
          <p:cNvSpPr/>
          <p:nvPr/>
        </p:nvSpPr>
        <p:spPr>
          <a:xfrm>
            <a:off x="1097280" y="4809744"/>
            <a:ext cx="10424160" cy="45720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Ένας λογαριασμός για Network, Κέντρο υποστήριξης και Academy.   </a:t>
            </a:r>
            <a:pPr indent="0" marL="0">
              <a:buNone/>
            </a:pPr>
            <a:r>
              <a:rPr lang="en-US" sz="1100" i="1" dirty="0">
                <a:solidFill>
                  <a:srgbClr val="9AA3C4"/>
                </a:solidFill>
                <a:latin typeface="Calibri" pitchFamily="34" charset="0"/>
                <a:ea typeface="Calibri" pitchFamily="34" charset="-122"/>
                <a:cs typeface="Calibri" pitchFamily="34" charset="-120"/>
              </a:rPr>
              <a:t>One account for every Synergy space.</a:t>
            </a:r>
            <a:endParaRPr lang="en-US" sz="1400" dirty="0"/>
          </a:p>
        </p:txBody>
      </p:sp>
      <p:sp>
        <p:nvSpPr>
          <p:cNvPr id="14" name="Text 11"/>
          <p:cNvSpPr/>
          <p:nvPr/>
        </p:nvSpPr>
        <p:spPr>
          <a:xfrm>
            <a:off x="731520" y="5989320"/>
            <a:ext cx="10058400" cy="365760"/>
          </a:xfrm>
          <a:prstGeom prst="rect">
            <a:avLst/>
          </a:prstGeom>
          <a:noFill/>
          <a:ln/>
        </p:spPr>
        <p:txBody>
          <a:bodyPr wrap="square" rtlCol="0" anchor="ctr"/>
          <a:lstStyle/>
          <a:p>
            <a:pPr indent="0" marL="0">
              <a:buNone/>
            </a:pPr>
            <a:r>
              <a:rPr lang="en-US" sz="1300" b="1" dirty="0">
                <a:solidFill>
                  <a:srgbClr val="CAD2E8"/>
                </a:solidFill>
                <a:latin typeface="Calibri" pitchFamily="34" charset="0"/>
                <a:ea typeface="Calibri" pitchFamily="34" charset="-122"/>
                <a:cs typeface="Calibri" pitchFamily="34" charset="-120"/>
              </a:rPr>
              <a:t>Υποστήριξη / Support:  support@specisoft.gr</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Specisoft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Synergy — Οδηγίες χρήσης (Μέλος)</dc:title>
  <dc:subject>PptxGenJS Presentation</dc:subject>
  <dc:creator>Synergy Accounting</dc:creator>
  <cp:lastModifiedBy>Synergy Accounting</cp:lastModifiedBy>
  <cp:revision>1</cp:revision>
  <dcterms:created xsi:type="dcterms:W3CDTF">2026-10-27T11:24:59Z</dcterms:created>
  <dcterms:modified xsi:type="dcterms:W3CDTF">2026-10-27T11:24:59Z</dcterms:modified>
</cp:coreProperties>
</file>